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4" r:id="rId3"/>
    <p:sldId id="293" r:id="rId4"/>
    <p:sldId id="285" r:id="rId5"/>
    <p:sldId id="282" r:id="rId6"/>
    <p:sldId id="281" r:id="rId7"/>
    <p:sldId id="294" r:id="rId8"/>
    <p:sldId id="296" r:id="rId9"/>
    <p:sldId id="297" r:id="rId10"/>
    <p:sldId id="286"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D3F"/>
    <a:srgbClr val="C63B38"/>
    <a:srgbClr val="336BAE"/>
    <a:srgbClr val="346CAF"/>
    <a:srgbClr val="715099"/>
    <a:srgbClr val="BD3835"/>
    <a:srgbClr val="CCFFCC"/>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84578" autoAdjust="0"/>
  </p:normalViewPr>
  <p:slideViewPr>
    <p:cSldViewPr>
      <p:cViewPr varScale="1">
        <p:scale>
          <a:sx n="62" d="100"/>
          <a:sy n="62"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edona\Dropbox\lshtm\GHCC\Global%20Health%20Cost%20Consortium\GHCC%20Standards%20&amp;%20Methods\Bibliometric%20review\GHCC%20methods%20papers%20review%202017.07.06_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hpusswe\Dropbox\lshtm\GHCC\Global%20Health%20Cost%20Consortium\GHCC%20Standards%20&amp;%20Methods\Systematic%20review%20-%20methods\GHCC%20methods%20papers%20review%202016.11.0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2017.07.06_2.xlsx]Analysis!PivotTable5</c:name>
    <c:fmtId val="-1"/>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publications with costing guidance</a:t>
            </a:r>
          </a:p>
        </c:rich>
      </c:tx>
      <c:layout>
        <c:manualLayout>
          <c:xMode val="edge"/>
          <c:yMode val="edge"/>
          <c:x val="0.19763285116225152"/>
          <c:y val="3.0267990664751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7"/>
        <c:spPr>
          <a:solidFill>
            <a:schemeClr val="accent2">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
        <c:spPr>
          <a:solidFill>
            <a:schemeClr val="accent1">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6"/>
        <c:spPr>
          <a:solidFill>
            <a:schemeClr val="accent2">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27"/>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28"/>
        <c:spPr>
          <a:solidFill>
            <a:schemeClr val="accent3">
              <a:lumMod val="75000"/>
            </a:schemeClr>
          </a:solidFill>
          <a:ln>
            <a:noFill/>
          </a:ln>
          <a:effectLst>
            <a:outerShdw blurRad="57150" dist="19050" dir="5400000" algn="ctr" rotWithShape="0">
              <a:srgbClr val="000000">
                <a:alpha val="63000"/>
              </a:srgbClr>
            </a:outerShdw>
          </a:effectLst>
        </c:spPr>
        <c:marker>
          <c:symbol val="none"/>
        </c:marker>
      </c:pivotFmt>
      <c:pivotFmt>
        <c:idx val="2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31"/>
        <c:spPr>
          <a:solidFill>
            <a:schemeClr val="accent2"/>
          </a:solidFill>
          <a:ln>
            <a:noFill/>
          </a:ln>
          <a:effectLst>
            <a:outerShdw blurRad="57150" dist="19050" dir="5400000" algn="ctr" rotWithShape="0">
              <a:srgbClr val="000000">
                <a:alpha val="63000"/>
              </a:srgbClr>
            </a:outerShdw>
          </a:effectLst>
        </c:spPr>
        <c:marker>
          <c:symbol val="none"/>
        </c:marker>
      </c:pivotFmt>
      <c:pivotFmt>
        <c:idx val="32"/>
        <c:spPr>
          <a:solidFill>
            <a:srgbClr val="FDBFBF"/>
          </a:solidFill>
          <a:ln>
            <a:noFill/>
          </a:ln>
          <a:effectLst>
            <a:outerShdw blurRad="57150" dist="19050" dir="5400000" algn="ctr" rotWithShape="0">
              <a:srgbClr val="000000">
                <a:alpha val="63000"/>
              </a:srgbClr>
            </a:outerShdw>
          </a:effectLst>
        </c:spPr>
        <c:marker>
          <c:symbol val="none"/>
        </c:marker>
      </c:pivotFmt>
      <c:pivotFmt>
        <c:idx val="33"/>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34"/>
        <c:spPr>
          <a:solidFill>
            <a:srgbClr val="00B050"/>
          </a:solidFill>
          <a:ln>
            <a:noFill/>
          </a:ln>
          <a:effectLst>
            <a:outerShdw blurRad="57150" dist="19050" dir="5400000" algn="ctr" rotWithShape="0">
              <a:srgbClr val="000000">
                <a:alpha val="63000"/>
              </a:srgbClr>
            </a:outerShdw>
          </a:effectLst>
        </c:spPr>
        <c:marker>
          <c:symbol val="none"/>
        </c:marker>
      </c:pivotFmt>
      <c:pivotFmt>
        <c:idx val="35"/>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36"/>
        <c:spPr>
          <a:solidFill>
            <a:srgbClr val="0070C0"/>
          </a:solidFill>
          <a:ln>
            <a:noFill/>
          </a:ln>
          <a:effectLst>
            <a:outerShdw blurRad="57150" dist="19050" dir="5400000" algn="ctr" rotWithShape="0">
              <a:srgbClr val="000000">
                <a:alpha val="63000"/>
              </a:srgbClr>
            </a:outerShdw>
          </a:effectLst>
        </c:spPr>
        <c:marker>
          <c:symbol val="none"/>
        </c:marker>
      </c:pivotFmt>
      <c:pivotFmt>
        <c:idx val="37"/>
        <c:spPr>
          <a:solidFill>
            <a:schemeClr val="accent2"/>
          </a:solidFill>
          <a:ln>
            <a:noFill/>
          </a:ln>
          <a:effectLst>
            <a:outerShdw blurRad="57150" dist="19050" dir="5400000" algn="ctr" rotWithShape="0">
              <a:srgbClr val="000000">
                <a:alpha val="63000"/>
              </a:srgbClr>
            </a:outerShdw>
          </a:effectLst>
        </c:spPr>
        <c:marker>
          <c:symbol val="none"/>
        </c:marke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3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40"/>
        <c:spPr>
          <a:solidFill>
            <a:srgbClr val="FF0000"/>
          </a:solidFill>
          <a:ln>
            <a:noFill/>
          </a:ln>
          <a:effectLst>
            <a:outerShdw blurRad="57150" dist="19050" dir="5400000" algn="ctr" rotWithShape="0">
              <a:srgbClr val="000000">
                <a:alpha val="63000"/>
              </a:srgbClr>
            </a:outerShdw>
          </a:effectLst>
        </c:spPr>
        <c:marker>
          <c:symbol val="none"/>
        </c:marker>
      </c:pivotFmt>
      <c:pivotFmt>
        <c:idx val="41"/>
        <c:spPr>
          <a:solidFill>
            <a:srgbClr val="FDBFBF"/>
          </a:solidFill>
          <a:ln>
            <a:noFill/>
          </a:ln>
          <a:effectLst>
            <a:outerShdw blurRad="57150" dist="19050" dir="5400000" algn="ctr" rotWithShape="0">
              <a:srgbClr val="000000">
                <a:alpha val="63000"/>
              </a:srgbClr>
            </a:outerShdw>
          </a:effectLst>
        </c:spPr>
        <c:marker>
          <c:symbol val="none"/>
        </c:marker>
      </c:pivotFmt>
      <c:pivotFmt>
        <c:idx val="42"/>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45"/>
        <c:spPr>
          <a:solidFill>
            <a:srgbClr val="FDBFBF"/>
          </a:solidFill>
          <a:ln>
            <a:noFill/>
          </a:ln>
          <a:effectLst>
            <a:outerShdw blurRad="57150" dist="19050" dir="5400000" algn="ctr" rotWithShape="0">
              <a:srgbClr val="000000">
                <a:alpha val="63000"/>
              </a:srgbClr>
            </a:outerShdw>
          </a:effectLst>
        </c:spPr>
        <c:marker>
          <c:symbol val="none"/>
        </c:marker>
      </c:pivotFmt>
      <c:pivotFmt>
        <c:idx val="46"/>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47"/>
        <c:spPr>
          <a:solidFill>
            <a:srgbClr val="0070C0"/>
          </a:solidFill>
          <a:ln>
            <a:noFill/>
          </a:ln>
          <a:effectLst>
            <a:outerShdw blurRad="57150" dist="19050" dir="5400000" algn="ctr" rotWithShape="0">
              <a:srgbClr val="000000">
                <a:alpha val="63000"/>
              </a:srgbClr>
            </a:outerShdw>
          </a:effectLst>
        </c:spPr>
        <c:marker>
          <c:symbol val="none"/>
        </c:marker>
      </c:pivotFmt>
      <c:pivotFmt>
        <c:idx val="48"/>
        <c:spPr>
          <a:solidFill>
            <a:srgbClr val="00B050"/>
          </a:solidFill>
          <a:ln>
            <a:noFill/>
          </a:ln>
          <a:effectLst>
            <a:outerShdw blurRad="57150" dist="19050" dir="5400000" algn="ctr" rotWithShape="0">
              <a:srgbClr val="000000">
                <a:alpha val="63000"/>
              </a:srgbClr>
            </a:outerShdw>
          </a:effectLst>
        </c:spPr>
        <c:marker>
          <c:symbol val="none"/>
        </c:marker>
      </c:pivotFmt>
      <c:pivotFmt>
        <c:idx val="4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50"/>
        <c:spPr>
          <a:solidFill>
            <a:srgbClr val="C00000"/>
          </a:solidFill>
          <a:ln>
            <a:noFill/>
          </a:ln>
          <a:effectLst>
            <a:outerShdw blurRad="57150" dist="19050" dir="5400000" algn="ctr" rotWithShape="0">
              <a:srgbClr val="000000">
                <a:alpha val="63000"/>
              </a:srgbClr>
            </a:outerShdw>
          </a:effectLst>
        </c:spPr>
        <c:marker>
          <c:symbol val="none"/>
        </c:marker>
      </c:pivotFmt>
      <c:pivotFmt>
        <c:idx val="5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53"/>
        <c:spPr>
          <a:solidFill>
            <a:srgbClr val="00B050"/>
          </a:solidFill>
          <a:ln>
            <a:noFill/>
          </a:ln>
          <a:effectLst>
            <a:outerShdw blurRad="57150" dist="19050" dir="5400000" algn="ctr" rotWithShape="0">
              <a:srgbClr val="000000">
                <a:alpha val="63000"/>
              </a:srgbClr>
            </a:outerShdw>
          </a:effectLst>
        </c:spPr>
      </c:pivotFmt>
      <c:pivotFmt>
        <c:idx val="54"/>
        <c:spPr>
          <a:solidFill>
            <a:schemeClr val="accent6">
              <a:lumMod val="20000"/>
              <a:lumOff val="80000"/>
            </a:schemeClr>
          </a:solidFill>
          <a:ln>
            <a:noFill/>
          </a:ln>
          <a:effectLst>
            <a:outerShdw blurRad="57150" dist="19050" dir="5400000" algn="ctr" rotWithShape="0">
              <a:srgbClr val="000000">
                <a:alpha val="63000"/>
              </a:srgbClr>
            </a:outerShdw>
          </a:effectLst>
        </c:spPr>
      </c:pivotFmt>
      <c:pivotFmt>
        <c:idx val="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7"/>
        <c:spPr>
          <a:solidFill>
            <a:srgbClr val="FDBFBF"/>
          </a:solidFill>
          <a:ln>
            <a:noFill/>
          </a:ln>
          <a:effectLst>
            <a:outerShdw blurRad="57150" dist="19050" dir="5400000" algn="ctr" rotWithShape="0">
              <a:srgbClr val="000000">
                <a:alpha val="63000"/>
              </a:srgbClr>
            </a:outerShdw>
          </a:effectLst>
        </c:spPr>
        <c:marker>
          <c:symbol val="none"/>
        </c:marker>
      </c:pivotFmt>
      <c:pivotFmt>
        <c:idx val="58"/>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5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1"/>
        <c:spPr>
          <a:solidFill>
            <a:srgbClr val="C00000"/>
          </a:solidFill>
          <a:ln>
            <a:noFill/>
          </a:ln>
          <a:effectLst>
            <a:outerShdw blurRad="57150" dist="19050" dir="5400000" algn="ctr" rotWithShape="0">
              <a:srgbClr val="000000">
                <a:alpha val="63000"/>
              </a:srgbClr>
            </a:outerShdw>
          </a:effectLst>
        </c:spPr>
        <c:marker>
          <c:symbol val="none"/>
        </c:marker>
      </c:pivotFmt>
      <c:pivotFmt>
        <c:idx val="62"/>
        <c:spPr>
          <a:solidFill>
            <a:srgbClr val="0070C0"/>
          </a:solidFill>
          <a:ln>
            <a:noFill/>
          </a:ln>
          <a:effectLst>
            <a:outerShdw blurRad="57150" dist="19050" dir="5400000" algn="ctr" rotWithShape="0">
              <a:srgbClr val="000000">
                <a:alpha val="63000"/>
              </a:srgbClr>
            </a:outerShdw>
          </a:effectLst>
        </c:spPr>
        <c:marker>
          <c:symbol val="none"/>
        </c:marker>
      </c:pivotFmt>
      <c:pivotFmt>
        <c:idx val="63"/>
        <c:spPr>
          <a:solidFill>
            <a:srgbClr val="00B050"/>
          </a:solidFill>
          <a:ln>
            <a:noFill/>
          </a:ln>
          <a:effectLst>
            <a:outerShdw blurRad="57150" dist="19050" dir="5400000" algn="ctr" rotWithShape="0">
              <a:srgbClr val="000000">
                <a:alpha val="63000"/>
              </a:srgbClr>
            </a:outerShdw>
          </a:effectLst>
        </c:spPr>
        <c:marker>
          <c:symbol val="none"/>
        </c:marker>
      </c:pivotFmt>
      <c:pivotFmt>
        <c:idx val="6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7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7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9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9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s>
    <c:plotArea>
      <c:layout>
        <c:manualLayout>
          <c:layoutTarget val="inner"/>
          <c:xMode val="edge"/>
          <c:yMode val="edge"/>
          <c:x val="0.10088299206535012"/>
          <c:y val="9.4094808179208164E-2"/>
          <c:w val="0.61516861376876952"/>
          <c:h val="0.87876729197440084"/>
        </c:manualLayout>
      </c:layout>
      <c:areaChart>
        <c:grouping val="stacked"/>
        <c:varyColors val="0"/>
        <c:ser>
          <c:idx val="0"/>
          <c:order val="0"/>
          <c:tx>
            <c:strRef>
              <c:f>Analysis!$F$3:$F$4</c:f>
              <c:strCache>
                <c:ptCount val="1"/>
                <c:pt idx="0">
                  <c:v>General health service costing guidance</c:v>
                </c:pt>
              </c:strCache>
            </c:strRef>
          </c:tx>
          <c:spPr>
            <a:solidFill>
              <a:schemeClr val="accent1"/>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Analysis!$F$5:$F$43</c:f>
              <c:numCache>
                <c:formatCode>General</c:formatCode>
                <c:ptCount val="38"/>
                <c:pt idx="0">
                  <c:v>1</c:v>
                </c:pt>
                <c:pt idx="1">
                  <c:v>1</c:v>
                </c:pt>
                <c:pt idx="2">
                  <c:v>2</c:v>
                </c:pt>
                <c:pt idx="3">
                  <c:v>2</c:v>
                </c:pt>
                <c:pt idx="4">
                  <c:v>3</c:v>
                </c:pt>
                <c:pt idx="5">
                  <c:v>3</c:v>
                </c:pt>
                <c:pt idx="6">
                  <c:v>4</c:v>
                </c:pt>
                <c:pt idx="7">
                  <c:v>5</c:v>
                </c:pt>
                <c:pt idx="8">
                  <c:v>5</c:v>
                </c:pt>
                <c:pt idx="9">
                  <c:v>5</c:v>
                </c:pt>
                <c:pt idx="10">
                  <c:v>5</c:v>
                </c:pt>
                <c:pt idx="11">
                  <c:v>6</c:v>
                </c:pt>
                <c:pt idx="12">
                  <c:v>6</c:v>
                </c:pt>
                <c:pt idx="13">
                  <c:v>6</c:v>
                </c:pt>
                <c:pt idx="14">
                  <c:v>7</c:v>
                </c:pt>
                <c:pt idx="15">
                  <c:v>8</c:v>
                </c:pt>
                <c:pt idx="16">
                  <c:v>8</c:v>
                </c:pt>
                <c:pt idx="17">
                  <c:v>9</c:v>
                </c:pt>
                <c:pt idx="18">
                  <c:v>9</c:v>
                </c:pt>
                <c:pt idx="19">
                  <c:v>11</c:v>
                </c:pt>
                <c:pt idx="20">
                  <c:v>12</c:v>
                </c:pt>
                <c:pt idx="21">
                  <c:v>12</c:v>
                </c:pt>
                <c:pt idx="22">
                  <c:v>15.666666666666668</c:v>
                </c:pt>
                <c:pt idx="23">
                  <c:v>19.666666666666668</c:v>
                </c:pt>
                <c:pt idx="24">
                  <c:v>21.666666666666668</c:v>
                </c:pt>
                <c:pt idx="25">
                  <c:v>25.666666666666668</c:v>
                </c:pt>
                <c:pt idx="26">
                  <c:v>26.666666666666668</c:v>
                </c:pt>
                <c:pt idx="27">
                  <c:v>28.666666666666668</c:v>
                </c:pt>
                <c:pt idx="28">
                  <c:v>29.666666666666668</c:v>
                </c:pt>
                <c:pt idx="29">
                  <c:v>30.166666666666668</c:v>
                </c:pt>
                <c:pt idx="30">
                  <c:v>35.166666666666671</c:v>
                </c:pt>
                <c:pt idx="31">
                  <c:v>35.166666666666671</c:v>
                </c:pt>
                <c:pt idx="32">
                  <c:v>36.166666666666671</c:v>
                </c:pt>
                <c:pt idx="33">
                  <c:v>38.166666666666671</c:v>
                </c:pt>
                <c:pt idx="34">
                  <c:v>40.166666666666671</c:v>
                </c:pt>
                <c:pt idx="35">
                  <c:v>40.166666666666671</c:v>
                </c:pt>
                <c:pt idx="36">
                  <c:v>42.166666666666671</c:v>
                </c:pt>
                <c:pt idx="37">
                  <c:v>43.166666666666671</c:v>
                </c:pt>
              </c:numCache>
            </c:numRef>
          </c:val>
          <c:extLst>
            <c:ext xmlns:c16="http://schemas.microsoft.com/office/drawing/2014/chart" uri="{C3380CC4-5D6E-409C-BE32-E72D297353CC}">
              <c16:uniqueId val="{00000000-C2B2-4EF3-AEF9-B4ABE272AFB7}"/>
            </c:ext>
          </c:extLst>
        </c:ser>
        <c:ser>
          <c:idx val="1"/>
          <c:order val="1"/>
          <c:tx>
            <c:strRef>
              <c:f>Analysis!$G$3:$G$4</c:f>
              <c:strCache>
                <c:ptCount val="1"/>
                <c:pt idx="0">
                  <c:v>Guidance on how to cost specific services</c:v>
                </c:pt>
              </c:strCache>
            </c:strRef>
          </c:tx>
          <c:spPr>
            <a:solidFill>
              <a:schemeClr val="accent2"/>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Analysis!$G$5:$G$43</c:f>
              <c:numCache>
                <c:formatCode>General</c:formatCode>
                <c:ptCount val="38"/>
                <c:pt idx="0">
                  <c:v>0</c:v>
                </c:pt>
                <c:pt idx="1">
                  <c:v>1</c:v>
                </c:pt>
                <c:pt idx="2">
                  <c:v>1</c:v>
                </c:pt>
                <c:pt idx="3">
                  <c:v>1</c:v>
                </c:pt>
                <c:pt idx="4">
                  <c:v>1</c:v>
                </c:pt>
                <c:pt idx="5">
                  <c:v>3</c:v>
                </c:pt>
                <c:pt idx="6">
                  <c:v>3</c:v>
                </c:pt>
                <c:pt idx="7">
                  <c:v>4</c:v>
                </c:pt>
                <c:pt idx="8">
                  <c:v>5</c:v>
                </c:pt>
                <c:pt idx="9">
                  <c:v>7</c:v>
                </c:pt>
                <c:pt idx="10">
                  <c:v>7</c:v>
                </c:pt>
                <c:pt idx="11">
                  <c:v>10</c:v>
                </c:pt>
                <c:pt idx="12">
                  <c:v>11</c:v>
                </c:pt>
                <c:pt idx="13">
                  <c:v>13</c:v>
                </c:pt>
                <c:pt idx="14">
                  <c:v>15</c:v>
                </c:pt>
                <c:pt idx="15">
                  <c:v>17</c:v>
                </c:pt>
                <c:pt idx="16">
                  <c:v>19</c:v>
                </c:pt>
                <c:pt idx="17">
                  <c:v>21</c:v>
                </c:pt>
                <c:pt idx="18">
                  <c:v>22</c:v>
                </c:pt>
                <c:pt idx="19">
                  <c:v>26</c:v>
                </c:pt>
                <c:pt idx="20">
                  <c:v>32</c:v>
                </c:pt>
                <c:pt idx="21">
                  <c:v>35</c:v>
                </c:pt>
                <c:pt idx="22">
                  <c:v>39</c:v>
                </c:pt>
                <c:pt idx="23">
                  <c:v>42</c:v>
                </c:pt>
                <c:pt idx="24">
                  <c:v>45</c:v>
                </c:pt>
                <c:pt idx="25">
                  <c:v>50</c:v>
                </c:pt>
                <c:pt idx="26">
                  <c:v>55</c:v>
                </c:pt>
                <c:pt idx="27">
                  <c:v>55</c:v>
                </c:pt>
                <c:pt idx="28">
                  <c:v>60</c:v>
                </c:pt>
                <c:pt idx="29">
                  <c:v>66</c:v>
                </c:pt>
                <c:pt idx="30">
                  <c:v>67</c:v>
                </c:pt>
                <c:pt idx="31">
                  <c:v>69</c:v>
                </c:pt>
                <c:pt idx="32">
                  <c:v>75</c:v>
                </c:pt>
                <c:pt idx="33">
                  <c:v>84</c:v>
                </c:pt>
                <c:pt idx="34">
                  <c:v>88</c:v>
                </c:pt>
                <c:pt idx="35">
                  <c:v>95</c:v>
                </c:pt>
                <c:pt idx="36">
                  <c:v>101</c:v>
                </c:pt>
                <c:pt idx="37">
                  <c:v>103</c:v>
                </c:pt>
              </c:numCache>
            </c:numRef>
          </c:val>
          <c:extLst>
            <c:ext xmlns:c16="http://schemas.microsoft.com/office/drawing/2014/chart" uri="{C3380CC4-5D6E-409C-BE32-E72D297353CC}">
              <c16:uniqueId val="{00000001-C2B2-4EF3-AEF9-B4ABE272AFB7}"/>
            </c:ext>
          </c:extLst>
        </c:ser>
        <c:ser>
          <c:idx val="2"/>
          <c:order val="2"/>
          <c:tx>
            <c:strRef>
              <c:f>Analysis!$H$3:$H$4</c:f>
              <c:strCache>
                <c:ptCount val="1"/>
                <c:pt idx="0">
                  <c:v>Methodological papers on one aspect of costing</c:v>
                </c:pt>
              </c:strCache>
            </c:strRef>
          </c:tx>
          <c:spPr>
            <a:solidFill>
              <a:schemeClr val="accent3"/>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Analysis!$H$5:$H$43</c:f>
              <c:numCache>
                <c:formatCode>General</c:formatCode>
                <c:ptCount val="38"/>
                <c:pt idx="0">
                  <c:v>0</c:v>
                </c:pt>
                <c:pt idx="1">
                  <c:v>2</c:v>
                </c:pt>
                <c:pt idx="2">
                  <c:v>3</c:v>
                </c:pt>
                <c:pt idx="3">
                  <c:v>4</c:v>
                </c:pt>
                <c:pt idx="4">
                  <c:v>4</c:v>
                </c:pt>
                <c:pt idx="5">
                  <c:v>5</c:v>
                </c:pt>
                <c:pt idx="6">
                  <c:v>6</c:v>
                </c:pt>
                <c:pt idx="7">
                  <c:v>6</c:v>
                </c:pt>
                <c:pt idx="8">
                  <c:v>7</c:v>
                </c:pt>
                <c:pt idx="9">
                  <c:v>7</c:v>
                </c:pt>
                <c:pt idx="10">
                  <c:v>8</c:v>
                </c:pt>
                <c:pt idx="11">
                  <c:v>9</c:v>
                </c:pt>
                <c:pt idx="12">
                  <c:v>13</c:v>
                </c:pt>
                <c:pt idx="13">
                  <c:v>15</c:v>
                </c:pt>
                <c:pt idx="14">
                  <c:v>16</c:v>
                </c:pt>
                <c:pt idx="15">
                  <c:v>20</c:v>
                </c:pt>
                <c:pt idx="16">
                  <c:v>31</c:v>
                </c:pt>
                <c:pt idx="17">
                  <c:v>35</c:v>
                </c:pt>
                <c:pt idx="18">
                  <c:v>39</c:v>
                </c:pt>
                <c:pt idx="19">
                  <c:v>49</c:v>
                </c:pt>
                <c:pt idx="20">
                  <c:v>58</c:v>
                </c:pt>
                <c:pt idx="21">
                  <c:v>62</c:v>
                </c:pt>
                <c:pt idx="22">
                  <c:v>70.333333333333329</c:v>
                </c:pt>
                <c:pt idx="23">
                  <c:v>79.333333333333329</c:v>
                </c:pt>
                <c:pt idx="24">
                  <c:v>88.333333333333329</c:v>
                </c:pt>
                <c:pt idx="25">
                  <c:v>98.333333333333329</c:v>
                </c:pt>
                <c:pt idx="26">
                  <c:v>109.33333333333333</c:v>
                </c:pt>
                <c:pt idx="27">
                  <c:v>117.33333333333333</c:v>
                </c:pt>
                <c:pt idx="28">
                  <c:v>129.33333333333331</c:v>
                </c:pt>
                <c:pt idx="29">
                  <c:v>139.83333333333331</c:v>
                </c:pt>
                <c:pt idx="30">
                  <c:v>145.83333333333331</c:v>
                </c:pt>
                <c:pt idx="31">
                  <c:v>155.83333333333331</c:v>
                </c:pt>
                <c:pt idx="32">
                  <c:v>163.83333333333331</c:v>
                </c:pt>
                <c:pt idx="33">
                  <c:v>168.83333333333331</c:v>
                </c:pt>
                <c:pt idx="34">
                  <c:v>171.83333333333331</c:v>
                </c:pt>
                <c:pt idx="35">
                  <c:v>178.83333333333331</c:v>
                </c:pt>
                <c:pt idx="36">
                  <c:v>184.83333333333331</c:v>
                </c:pt>
                <c:pt idx="37">
                  <c:v>185.83333333333331</c:v>
                </c:pt>
              </c:numCache>
            </c:numRef>
          </c:val>
          <c:extLst>
            <c:ext xmlns:c16="http://schemas.microsoft.com/office/drawing/2014/chart" uri="{C3380CC4-5D6E-409C-BE32-E72D297353CC}">
              <c16:uniqueId val="{00000002-C2B2-4EF3-AEF9-B4ABE272AFB7}"/>
            </c:ext>
          </c:extLst>
        </c:ser>
        <c:ser>
          <c:idx val="3"/>
          <c:order val="3"/>
          <c:tx>
            <c:strRef>
              <c:f>Analysis!$I$3:$I$4</c:f>
              <c:strCache>
                <c:ptCount val="1"/>
                <c:pt idx="0">
                  <c:v>Report of costing study with some methodological commentary</c:v>
                </c:pt>
              </c:strCache>
            </c:strRef>
          </c:tx>
          <c:spPr>
            <a:solidFill>
              <a:schemeClr val="accent4"/>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Analysis!$I$5:$I$43</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1</c:v>
                </c:pt>
                <c:pt idx="16">
                  <c:v>2</c:v>
                </c:pt>
                <c:pt idx="17">
                  <c:v>3</c:v>
                </c:pt>
                <c:pt idx="18">
                  <c:v>3</c:v>
                </c:pt>
                <c:pt idx="19">
                  <c:v>5</c:v>
                </c:pt>
                <c:pt idx="20">
                  <c:v>6</c:v>
                </c:pt>
                <c:pt idx="21">
                  <c:v>8</c:v>
                </c:pt>
                <c:pt idx="22">
                  <c:v>8</c:v>
                </c:pt>
                <c:pt idx="23">
                  <c:v>8</c:v>
                </c:pt>
                <c:pt idx="24">
                  <c:v>9</c:v>
                </c:pt>
                <c:pt idx="25">
                  <c:v>11</c:v>
                </c:pt>
                <c:pt idx="26">
                  <c:v>11</c:v>
                </c:pt>
                <c:pt idx="27">
                  <c:v>14</c:v>
                </c:pt>
                <c:pt idx="28">
                  <c:v>16</c:v>
                </c:pt>
                <c:pt idx="29">
                  <c:v>22</c:v>
                </c:pt>
                <c:pt idx="30">
                  <c:v>24</c:v>
                </c:pt>
                <c:pt idx="31">
                  <c:v>24</c:v>
                </c:pt>
                <c:pt idx="32">
                  <c:v>26</c:v>
                </c:pt>
                <c:pt idx="33">
                  <c:v>27</c:v>
                </c:pt>
                <c:pt idx="34">
                  <c:v>27</c:v>
                </c:pt>
                <c:pt idx="35">
                  <c:v>27</c:v>
                </c:pt>
                <c:pt idx="36">
                  <c:v>29</c:v>
                </c:pt>
                <c:pt idx="37">
                  <c:v>29</c:v>
                </c:pt>
              </c:numCache>
            </c:numRef>
          </c:val>
          <c:extLst>
            <c:ext xmlns:c16="http://schemas.microsoft.com/office/drawing/2014/chart" uri="{C3380CC4-5D6E-409C-BE32-E72D297353CC}">
              <c16:uniqueId val="{00000003-C2B2-4EF3-AEF9-B4ABE272AFB7}"/>
            </c:ext>
          </c:extLst>
        </c:ser>
        <c:ser>
          <c:idx val="4"/>
          <c:order val="4"/>
          <c:tx>
            <c:strRef>
              <c:f>Analysis!$J$3:$J$4</c:f>
              <c:strCache>
                <c:ptCount val="1"/>
                <c:pt idx="0">
                  <c:v>Reviews of cost methods across studies</c:v>
                </c:pt>
              </c:strCache>
            </c:strRef>
          </c:tx>
          <c:spPr>
            <a:solidFill>
              <a:schemeClr val="accent5"/>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Analysis!$J$5:$J$43</c:f>
              <c:numCache>
                <c:formatCode>General</c:formatCode>
                <c:ptCount val="38"/>
                <c:pt idx="0">
                  <c:v>0</c:v>
                </c:pt>
                <c:pt idx="1">
                  <c:v>0</c:v>
                </c:pt>
                <c:pt idx="2">
                  <c:v>0</c:v>
                </c:pt>
                <c:pt idx="3">
                  <c:v>0</c:v>
                </c:pt>
                <c:pt idx="4">
                  <c:v>0</c:v>
                </c:pt>
                <c:pt idx="5">
                  <c:v>0</c:v>
                </c:pt>
                <c:pt idx="6">
                  <c:v>0</c:v>
                </c:pt>
                <c:pt idx="7">
                  <c:v>1</c:v>
                </c:pt>
                <c:pt idx="8">
                  <c:v>1</c:v>
                </c:pt>
                <c:pt idx="9">
                  <c:v>1</c:v>
                </c:pt>
                <c:pt idx="10">
                  <c:v>1</c:v>
                </c:pt>
                <c:pt idx="11">
                  <c:v>1</c:v>
                </c:pt>
                <c:pt idx="12">
                  <c:v>1</c:v>
                </c:pt>
                <c:pt idx="13">
                  <c:v>3</c:v>
                </c:pt>
                <c:pt idx="14">
                  <c:v>3</c:v>
                </c:pt>
                <c:pt idx="15">
                  <c:v>3</c:v>
                </c:pt>
                <c:pt idx="16">
                  <c:v>4</c:v>
                </c:pt>
                <c:pt idx="17">
                  <c:v>5</c:v>
                </c:pt>
                <c:pt idx="18">
                  <c:v>5</c:v>
                </c:pt>
                <c:pt idx="19">
                  <c:v>6</c:v>
                </c:pt>
                <c:pt idx="20">
                  <c:v>8</c:v>
                </c:pt>
                <c:pt idx="21">
                  <c:v>8</c:v>
                </c:pt>
                <c:pt idx="22">
                  <c:v>8</c:v>
                </c:pt>
                <c:pt idx="23">
                  <c:v>8</c:v>
                </c:pt>
                <c:pt idx="24">
                  <c:v>10</c:v>
                </c:pt>
                <c:pt idx="25">
                  <c:v>11</c:v>
                </c:pt>
                <c:pt idx="26">
                  <c:v>13</c:v>
                </c:pt>
                <c:pt idx="27">
                  <c:v>14</c:v>
                </c:pt>
                <c:pt idx="28">
                  <c:v>15</c:v>
                </c:pt>
                <c:pt idx="29">
                  <c:v>19</c:v>
                </c:pt>
                <c:pt idx="30">
                  <c:v>21</c:v>
                </c:pt>
                <c:pt idx="31">
                  <c:v>22</c:v>
                </c:pt>
                <c:pt idx="32">
                  <c:v>25</c:v>
                </c:pt>
                <c:pt idx="33">
                  <c:v>30</c:v>
                </c:pt>
                <c:pt idx="34">
                  <c:v>34</c:v>
                </c:pt>
                <c:pt idx="35">
                  <c:v>35</c:v>
                </c:pt>
                <c:pt idx="36">
                  <c:v>36</c:v>
                </c:pt>
                <c:pt idx="37">
                  <c:v>36</c:v>
                </c:pt>
              </c:numCache>
            </c:numRef>
          </c:val>
          <c:extLst>
            <c:ext xmlns:c16="http://schemas.microsoft.com/office/drawing/2014/chart" uri="{C3380CC4-5D6E-409C-BE32-E72D297353CC}">
              <c16:uniqueId val="{00000004-C2B2-4EF3-AEF9-B4ABE272AFB7}"/>
            </c:ext>
          </c:extLst>
        </c:ser>
        <c:ser>
          <c:idx val="5"/>
          <c:order val="5"/>
          <c:tx>
            <c:strRef>
              <c:f>Analysis!$K$3:$K$4</c:f>
              <c:strCache>
                <c:ptCount val="1"/>
                <c:pt idx="0">
                  <c:v>High-level principles on costing</c:v>
                </c:pt>
              </c:strCache>
            </c:strRef>
          </c:tx>
          <c:spPr>
            <a:solidFill>
              <a:schemeClr val="accent6"/>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Analysis!$K$5:$K$43</c:f>
              <c:numCache>
                <c:formatCode>General</c:formatCode>
                <c:ptCount val="38"/>
                <c:pt idx="0">
                  <c:v>0</c:v>
                </c:pt>
                <c:pt idx="1">
                  <c:v>0</c:v>
                </c:pt>
                <c:pt idx="2">
                  <c:v>0</c:v>
                </c:pt>
                <c:pt idx="3">
                  <c:v>0</c:v>
                </c:pt>
                <c:pt idx="4">
                  <c:v>0</c:v>
                </c:pt>
                <c:pt idx="5">
                  <c:v>0</c:v>
                </c:pt>
                <c:pt idx="6">
                  <c:v>0</c:v>
                </c:pt>
                <c:pt idx="7">
                  <c:v>0</c:v>
                </c:pt>
                <c:pt idx="8">
                  <c:v>0</c:v>
                </c:pt>
                <c:pt idx="9">
                  <c:v>0</c:v>
                </c:pt>
                <c:pt idx="10">
                  <c:v>2</c:v>
                </c:pt>
                <c:pt idx="11">
                  <c:v>2</c:v>
                </c:pt>
                <c:pt idx="12">
                  <c:v>2</c:v>
                </c:pt>
                <c:pt idx="13">
                  <c:v>2</c:v>
                </c:pt>
                <c:pt idx="14">
                  <c:v>3</c:v>
                </c:pt>
                <c:pt idx="15">
                  <c:v>3</c:v>
                </c:pt>
                <c:pt idx="16">
                  <c:v>4</c:v>
                </c:pt>
                <c:pt idx="17">
                  <c:v>4</c:v>
                </c:pt>
                <c:pt idx="18">
                  <c:v>6</c:v>
                </c:pt>
                <c:pt idx="19">
                  <c:v>6</c:v>
                </c:pt>
                <c:pt idx="20">
                  <c:v>7</c:v>
                </c:pt>
                <c:pt idx="21">
                  <c:v>8</c:v>
                </c:pt>
                <c:pt idx="22">
                  <c:v>9</c:v>
                </c:pt>
                <c:pt idx="23">
                  <c:v>12</c:v>
                </c:pt>
                <c:pt idx="24">
                  <c:v>12</c:v>
                </c:pt>
                <c:pt idx="25">
                  <c:v>13</c:v>
                </c:pt>
                <c:pt idx="26">
                  <c:v>13</c:v>
                </c:pt>
                <c:pt idx="27">
                  <c:v>13</c:v>
                </c:pt>
                <c:pt idx="28">
                  <c:v>14</c:v>
                </c:pt>
                <c:pt idx="29">
                  <c:v>18</c:v>
                </c:pt>
                <c:pt idx="30">
                  <c:v>19</c:v>
                </c:pt>
                <c:pt idx="31">
                  <c:v>20</c:v>
                </c:pt>
                <c:pt idx="32">
                  <c:v>21</c:v>
                </c:pt>
                <c:pt idx="33">
                  <c:v>22</c:v>
                </c:pt>
                <c:pt idx="34">
                  <c:v>23</c:v>
                </c:pt>
                <c:pt idx="35">
                  <c:v>23</c:v>
                </c:pt>
                <c:pt idx="36">
                  <c:v>23</c:v>
                </c:pt>
                <c:pt idx="37">
                  <c:v>23</c:v>
                </c:pt>
              </c:numCache>
            </c:numRef>
          </c:val>
          <c:extLst>
            <c:ext xmlns:c16="http://schemas.microsoft.com/office/drawing/2014/chart" uri="{C3380CC4-5D6E-409C-BE32-E72D297353CC}">
              <c16:uniqueId val="{00000005-C2B2-4EF3-AEF9-B4ABE272AFB7}"/>
            </c:ext>
          </c:extLst>
        </c:ser>
        <c:dLbls>
          <c:showLegendKey val="0"/>
          <c:showVal val="0"/>
          <c:showCatName val="0"/>
          <c:showSerName val="0"/>
          <c:showPercent val="0"/>
          <c:showBubbleSize val="0"/>
        </c:dLbls>
        <c:axId val="275791880"/>
        <c:axId val="275790896"/>
      </c:areaChart>
      <c:valAx>
        <c:axId val="27579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Running Total</a:t>
                </a:r>
              </a:p>
            </c:rich>
          </c:tx>
          <c:layout>
            <c:manualLayout>
              <c:xMode val="edge"/>
              <c:yMode val="edge"/>
              <c:x val="1.7058287845530141E-2"/>
              <c:y val="0.443524184447342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791880"/>
        <c:crosses val="autoZero"/>
        <c:crossBetween val="between"/>
      </c:valAx>
      <c:catAx>
        <c:axId val="275791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790896"/>
        <c:crosses val="autoZero"/>
        <c:auto val="1"/>
        <c:lblAlgn val="ctr"/>
        <c:lblOffset val="100"/>
        <c:noMultiLvlLbl val="0"/>
      </c:catAx>
      <c:spPr>
        <a:noFill/>
        <a:ln>
          <a:noFill/>
        </a:ln>
        <a:effectLst/>
      </c:spPr>
    </c:plotArea>
    <c:legend>
      <c:legendPos val="r"/>
      <c:layout>
        <c:manualLayout>
          <c:xMode val="edge"/>
          <c:yMode val="edge"/>
          <c:x val="0.72506021031688495"/>
          <c:y val="0.11960187376730197"/>
          <c:w val="0.27493978968311511"/>
          <c:h val="0.832134882508241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2017.07.06_2.xlsx]Analysis!PivotTable7</c:name>
    <c:fmtId val="29"/>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dirty="0"/>
              <a:t>Measuring quantities of</a:t>
            </a:r>
            <a:r>
              <a:rPr lang="en-US" baseline="0" dirty="0"/>
              <a:t> </a:t>
            </a:r>
          </a:p>
          <a:p>
            <a:pPr>
              <a:defRPr/>
            </a:pPr>
            <a:r>
              <a:rPr lang="en-US" baseline="0" dirty="0"/>
              <a:t>resources / visits</a:t>
            </a:r>
            <a:endParaRPr lang="en-US" dirty="0"/>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pivotFmt>
      <c:pivotFmt>
        <c:idx val="42"/>
        <c:spPr>
          <a:solidFill>
            <a:schemeClr val="accent1"/>
          </a:solidFill>
          <a:ln>
            <a:noFill/>
          </a:ln>
          <a:effectLst/>
        </c:spPr>
      </c:pivotFmt>
      <c:pivotFmt>
        <c:idx val="43"/>
        <c:spPr>
          <a:solidFill>
            <a:schemeClr val="accent1"/>
          </a:solidFill>
          <a:ln>
            <a:noFill/>
          </a:ln>
          <a:effectLst/>
        </c:spPr>
      </c:pivotFmt>
      <c:pivotFmt>
        <c:idx val="44"/>
        <c:spPr>
          <a:solidFill>
            <a:schemeClr val="accent1"/>
          </a:solidFill>
          <a:ln>
            <a:noFill/>
          </a:ln>
          <a:effectLst/>
        </c:spPr>
      </c:pivotFmt>
      <c:pivotFmt>
        <c:idx val="45"/>
        <c:spPr>
          <a:solidFill>
            <a:schemeClr val="accent1"/>
          </a:solidFill>
          <a:ln>
            <a:noFill/>
          </a:ln>
          <a:effectLst/>
        </c:spPr>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pivotFmt>
      <c:pivotFmt>
        <c:idx val="52"/>
        <c:spPr>
          <a:solidFill>
            <a:schemeClr val="accent1"/>
          </a:solidFill>
          <a:ln>
            <a:noFill/>
          </a:ln>
          <a:effectLst/>
        </c:spPr>
      </c:pivotFmt>
      <c:pivotFmt>
        <c:idx val="53"/>
        <c:spPr>
          <a:solidFill>
            <a:schemeClr val="accent1"/>
          </a:solidFill>
          <a:ln>
            <a:noFill/>
          </a:ln>
          <a:effectLst/>
        </c:spPr>
      </c:pivotFmt>
      <c:pivotFmt>
        <c:idx val="54"/>
        <c:spPr>
          <a:solidFill>
            <a:schemeClr val="accent1"/>
          </a:solidFill>
          <a:ln>
            <a:noFill/>
          </a:ln>
          <a:effectLst/>
        </c:spPr>
        <c:marker>
          <c:symbol val="none"/>
        </c:marker>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pivotFmt>
      <c:pivotFmt>
        <c:idx val="58"/>
        <c:spPr>
          <a:solidFill>
            <a:schemeClr val="accent1"/>
          </a:solidFill>
          <a:ln>
            <a:noFill/>
          </a:ln>
          <a:effectLst/>
        </c:spPr>
        <c:marker>
          <c:symbol val="none"/>
        </c:marker>
      </c:pivotFmt>
      <c:pivotFmt>
        <c:idx val="59"/>
        <c:spPr>
          <a:solidFill>
            <a:schemeClr val="accent1"/>
          </a:solidFill>
          <a:ln>
            <a:noFill/>
          </a:ln>
          <a:effectLst/>
        </c:spPr>
      </c:pivotFmt>
      <c:pivotFmt>
        <c:idx val="60"/>
        <c:spPr>
          <a:solidFill>
            <a:schemeClr val="accent1"/>
          </a:solidFill>
          <a:ln>
            <a:noFill/>
          </a:ln>
          <a:effectLst/>
        </c:spPr>
      </c:pivotFmt>
      <c:pivotFmt>
        <c:idx val="61"/>
        <c:spPr>
          <a:solidFill>
            <a:schemeClr val="accent1"/>
          </a:solidFill>
          <a:ln>
            <a:noFill/>
          </a:ln>
          <a:effectLst/>
        </c:spPr>
      </c:pivotFmt>
    </c:pivotFmts>
    <c:plotArea>
      <c:layout/>
      <c:pieChart>
        <c:varyColors val="1"/>
        <c:ser>
          <c:idx val="0"/>
          <c:order val="0"/>
          <c:tx>
            <c:strRef>
              <c:f>Analysis!$B$113:$B$114</c:f>
              <c:strCache>
                <c:ptCount val="1"/>
                <c:pt idx="0">
                  <c:v>measuring quantities</c:v>
                </c:pt>
              </c:strCache>
            </c:strRef>
          </c:tx>
          <c:spPr>
            <a:ln w="19050">
              <a:solidFill>
                <a:schemeClr val="lt1"/>
              </a:solidFill>
            </a:ln>
          </c:spPr>
          <c:explosion val="1"/>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5C9-421B-AE55-91ABA6934EE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5C9-421B-AE55-91ABA6934EE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5C9-421B-AE55-91ABA6934EE6}"/>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75C9-421B-AE55-91ABA6934EE6}"/>
              </c:ext>
            </c:extLst>
          </c:dPt>
          <c:cat>
            <c:strRef>
              <c:f>Analysis!$A$115:$A$119</c:f>
              <c:strCache>
                <c:ptCount val="4"/>
                <c:pt idx="0">
                  <c:v>Other analysis</c:v>
                </c:pt>
                <c:pt idx="1">
                  <c:v>Empirical comparison / validation</c:v>
                </c:pt>
                <c:pt idx="2">
                  <c:v>No analysis (theory-based)</c:v>
                </c:pt>
                <c:pt idx="3">
                  <c:v>Case study / worked example</c:v>
                </c:pt>
              </c:strCache>
            </c:strRef>
          </c:cat>
          <c:val>
            <c:numRef>
              <c:f>Analysis!$B$115:$B$119</c:f>
              <c:numCache>
                <c:formatCode>General</c:formatCode>
                <c:ptCount val="4"/>
                <c:pt idx="0">
                  <c:v>4</c:v>
                </c:pt>
                <c:pt idx="1">
                  <c:v>74</c:v>
                </c:pt>
                <c:pt idx="2">
                  <c:v>6</c:v>
                </c:pt>
                <c:pt idx="3">
                  <c:v>5</c:v>
                </c:pt>
              </c:numCache>
            </c:numRef>
          </c:val>
          <c:extLst>
            <c:ext xmlns:c16="http://schemas.microsoft.com/office/drawing/2014/chart" uri="{C3380CC4-5D6E-409C-BE32-E72D297353CC}">
              <c16:uniqueId val="{00000008-75C9-421B-AE55-91ABA6934E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lt1"/>
      </a:solid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2017.07.06_2.xlsx]Analysis!PivotTable8</c:name>
    <c:fmtId val="3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Top-down vs.</a:t>
            </a:r>
            <a:r>
              <a:rPr lang="en-US" sz="1320" baseline="0" dirty="0"/>
              <a:t> </a:t>
            </a:r>
            <a:endParaRPr lang="en-US" sz="1320" dirty="0"/>
          </a:p>
          <a:p>
            <a:pPr>
              <a:defRPr sz="1320"/>
            </a:pPr>
            <a:r>
              <a:rPr lang="en-US" sz="1320" dirty="0"/>
              <a:t>bottom-up costing</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pieChart>
        <c:varyColors val="1"/>
        <c:ser>
          <c:idx val="0"/>
          <c:order val="0"/>
          <c:tx>
            <c:strRef>
              <c:f>Analysis!$B$130:$B$131</c:f>
              <c:strCache>
                <c:ptCount val="1"/>
                <c:pt idx="0">
                  <c:v>top-down / bottom-up</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287-4D15-8964-F33BAEEA8A0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87-4D15-8964-F33BAEEA8A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287-4D15-8964-F33BAEEA8A09}"/>
              </c:ext>
            </c:extLst>
          </c:dPt>
          <c:cat>
            <c:strRef>
              <c:f>Analysis!$A$132:$A$135</c:f>
              <c:strCache>
                <c:ptCount val="3"/>
                <c:pt idx="0">
                  <c:v>Other analysis</c:v>
                </c:pt>
                <c:pt idx="1">
                  <c:v>Empirical comparison / validation</c:v>
                </c:pt>
                <c:pt idx="2">
                  <c:v>No analysis (theory-based)</c:v>
                </c:pt>
              </c:strCache>
            </c:strRef>
          </c:cat>
          <c:val>
            <c:numRef>
              <c:f>Analysis!$B$132:$B$135</c:f>
              <c:numCache>
                <c:formatCode>General</c:formatCode>
                <c:ptCount val="3"/>
                <c:pt idx="0">
                  <c:v>1</c:v>
                </c:pt>
                <c:pt idx="1">
                  <c:v>14</c:v>
                </c:pt>
                <c:pt idx="2">
                  <c:v>7</c:v>
                </c:pt>
              </c:numCache>
            </c:numRef>
          </c:val>
          <c:extLst>
            <c:ext xmlns:c16="http://schemas.microsoft.com/office/drawing/2014/chart" uri="{C3380CC4-5D6E-409C-BE32-E72D297353CC}">
              <c16:uniqueId val="{00000006-F287-4D15-8964-F33BAEEA8A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2017.07.06_2.xlsx]Analysis!PivotTable10</c:name>
    <c:fmtId val="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Overview guides to costing</a:t>
            </a:r>
          </a:p>
        </c:rich>
      </c:tx>
      <c:layout/>
      <c:overlay val="0"/>
      <c:spPr>
        <a:noFill/>
        <a:ln>
          <a:noFill/>
        </a:ln>
        <a:effectLst/>
      </c:sp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marker>
          <c:symbol val="none"/>
        </c:marker>
      </c:pivotFmt>
      <c:pivotFmt>
        <c:idx val="19"/>
        <c:spPr>
          <a:solidFill>
            <a:schemeClr val="accent1"/>
          </a:solidFill>
          <a:ln w="19050">
            <a:solidFill>
              <a:schemeClr val="lt1"/>
            </a:solidFill>
          </a:ln>
          <a:effectLst/>
        </c:spPr>
      </c:pivotFmt>
      <c:pivotFmt>
        <c:idx val="20"/>
        <c:spPr>
          <a:solidFill>
            <a:schemeClr val="accent2"/>
          </a:solidFill>
          <a:ln w="19050">
            <a:solidFill>
              <a:schemeClr val="lt1"/>
            </a:solidFill>
          </a:ln>
          <a:effectLst/>
        </c:spPr>
      </c:pivotFmt>
      <c:pivotFmt>
        <c:idx val="21"/>
        <c:spPr>
          <a:solidFill>
            <a:schemeClr val="accent3"/>
          </a:solidFill>
          <a:ln w="19050">
            <a:solidFill>
              <a:schemeClr val="lt1"/>
            </a:solidFill>
          </a:ln>
          <a:effectLst/>
        </c:spPr>
      </c:pivotFmt>
      <c:pivotFmt>
        <c:idx val="22"/>
        <c:marker>
          <c:symbol val="none"/>
        </c:marker>
      </c:pivotFmt>
      <c:pivotFmt>
        <c:idx val="23"/>
        <c:spPr>
          <a:solidFill>
            <a:schemeClr val="accent1"/>
          </a:solidFill>
          <a:ln w="19050">
            <a:solidFill>
              <a:schemeClr val="lt1"/>
            </a:solidFill>
          </a:ln>
          <a:effectLst/>
        </c:spPr>
      </c:pivotFmt>
      <c:pivotFmt>
        <c:idx val="24"/>
        <c:spPr>
          <a:solidFill>
            <a:schemeClr val="accent2"/>
          </a:solidFill>
          <a:ln w="19050">
            <a:solidFill>
              <a:schemeClr val="lt1"/>
            </a:solidFill>
          </a:ln>
          <a:effectLst/>
        </c:spPr>
      </c:pivotFmt>
      <c:pivotFmt>
        <c:idx val="25"/>
        <c:spPr>
          <a:solidFill>
            <a:schemeClr val="accent3"/>
          </a:solidFill>
          <a:ln w="19050">
            <a:solidFill>
              <a:schemeClr val="lt1"/>
            </a:solidFill>
          </a:ln>
          <a:effectLst/>
        </c:spPr>
      </c:pivotFmt>
      <c:pivotFmt>
        <c:idx val="26"/>
        <c:marker>
          <c:symbol val="none"/>
        </c:marker>
      </c:pivotFmt>
      <c:pivotFmt>
        <c:idx val="27"/>
        <c:spPr>
          <a:solidFill>
            <a:schemeClr val="accent1"/>
          </a:solidFill>
          <a:ln w="19050">
            <a:solidFill>
              <a:schemeClr val="lt1"/>
            </a:solidFill>
          </a:ln>
          <a:effectLst/>
        </c:spPr>
      </c:pivotFmt>
      <c:pivotFmt>
        <c:idx val="28"/>
        <c:spPr>
          <a:solidFill>
            <a:schemeClr val="accent2"/>
          </a:solidFill>
          <a:ln w="19050">
            <a:solidFill>
              <a:schemeClr val="lt1"/>
            </a:solidFill>
          </a:ln>
          <a:effectLst/>
        </c:spPr>
      </c:pivotFmt>
      <c:pivotFmt>
        <c:idx val="29"/>
        <c:spPr>
          <a:solidFill>
            <a:schemeClr val="accent3"/>
          </a:solidFill>
          <a:ln w="19050">
            <a:solidFill>
              <a:schemeClr val="lt1"/>
            </a:solidFill>
          </a:ln>
          <a:effectLst/>
        </c:spPr>
      </c:pivotFmt>
    </c:pivotFmts>
    <c:plotArea>
      <c:layout/>
      <c:pieChart>
        <c:varyColors val="1"/>
        <c:ser>
          <c:idx val="0"/>
          <c:order val="0"/>
          <c:tx>
            <c:strRef>
              <c:f>Analysis!$B$149:$B$150</c:f>
              <c:strCache>
                <c:ptCount val="1"/>
                <c:pt idx="0">
                  <c:v>overview guide to costing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8E1A-48C2-A7C8-6A1DF0A66F7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E1A-48C2-A7C8-6A1DF0A66F7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E1A-48C2-A7C8-6A1DF0A66F74}"/>
              </c:ext>
            </c:extLst>
          </c:dPt>
          <c:cat>
            <c:strRef>
              <c:f>Analysis!$A$151:$A$154</c:f>
              <c:strCache>
                <c:ptCount val="3"/>
                <c:pt idx="0">
                  <c:v>Other analysis</c:v>
                </c:pt>
                <c:pt idx="1">
                  <c:v>No analysis (theory-based)</c:v>
                </c:pt>
                <c:pt idx="2">
                  <c:v>Case study / worked example</c:v>
                </c:pt>
              </c:strCache>
            </c:strRef>
          </c:cat>
          <c:val>
            <c:numRef>
              <c:f>Analysis!$B$151:$B$154</c:f>
              <c:numCache>
                <c:formatCode>General</c:formatCode>
                <c:ptCount val="3"/>
                <c:pt idx="0">
                  <c:v>4</c:v>
                </c:pt>
                <c:pt idx="1">
                  <c:v>68</c:v>
                </c:pt>
                <c:pt idx="2">
                  <c:v>3</c:v>
                </c:pt>
              </c:numCache>
            </c:numRef>
          </c:val>
          <c:extLst>
            <c:ext xmlns:c16="http://schemas.microsoft.com/office/drawing/2014/chart" uri="{C3380CC4-5D6E-409C-BE32-E72D297353CC}">
              <c16:uniqueId val="{00000006-8E1A-48C2-A7C8-6A1DF0A66F7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2017.07.06_2.xlsx]Analysis!PivotTable11</c:name>
    <c:fmtId val="-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Valuation</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pivotFmt>
      <c:pivotFmt>
        <c:idx val="9"/>
        <c:spPr>
          <a:solidFill>
            <a:schemeClr val="accent1"/>
          </a:solidFill>
          <a:ln w="19050">
            <a:solidFill>
              <a:schemeClr val="lt1"/>
            </a:solidFill>
          </a:ln>
          <a:effectLst/>
        </c:spPr>
        <c:marker>
          <c:symbol val="none"/>
        </c:marke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Analysis!$B$165</c:f>
              <c:strCache>
                <c:ptCount val="1"/>
                <c:pt idx="0">
                  <c:v>Total</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14F-4AC1-9A0F-0A7A708C573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14F-4AC1-9A0F-0A7A708C573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14F-4AC1-9A0F-0A7A708C573D}"/>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6-546D-4462-B7B6-929400D08364}"/>
              </c:ext>
            </c:extLst>
          </c:dPt>
          <c:cat>
            <c:strRef>
              <c:f>Analysis!$A$166:$A$170</c:f>
              <c:strCache>
                <c:ptCount val="4"/>
                <c:pt idx="0">
                  <c:v>Other analysis</c:v>
                </c:pt>
                <c:pt idx="1">
                  <c:v>Empirical comparison / validation</c:v>
                </c:pt>
                <c:pt idx="2">
                  <c:v>No analysis (theory-based)</c:v>
                </c:pt>
                <c:pt idx="3">
                  <c:v>Case study / worked example</c:v>
                </c:pt>
              </c:strCache>
            </c:strRef>
          </c:cat>
          <c:val>
            <c:numRef>
              <c:f>Analysis!$B$166:$B$170</c:f>
              <c:numCache>
                <c:formatCode>General</c:formatCode>
                <c:ptCount val="4"/>
                <c:pt idx="0">
                  <c:v>5</c:v>
                </c:pt>
                <c:pt idx="1">
                  <c:v>25</c:v>
                </c:pt>
                <c:pt idx="2">
                  <c:v>17</c:v>
                </c:pt>
                <c:pt idx="3">
                  <c:v>8</c:v>
                </c:pt>
              </c:numCache>
            </c:numRef>
          </c:val>
          <c:extLst>
            <c:ext xmlns:c16="http://schemas.microsoft.com/office/drawing/2014/chart" uri="{C3380CC4-5D6E-409C-BE32-E72D297353CC}">
              <c16:uniqueId val="{00000006-714F-4AC1-9A0F-0A7A708C57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2017.07.06_2.xlsx]Analysis!PivotTable21</c:name>
    <c:fmtId val="-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Reporting</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Analysis!$B$138:$B$139</c:f>
              <c:strCache>
                <c:ptCount val="1"/>
                <c:pt idx="0">
                  <c:v>reporting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E36-4BE7-AE5E-67800B0F93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E36-4BE7-AE5E-67800B0F933C}"/>
              </c:ext>
            </c:extLst>
          </c:dPt>
          <c:cat>
            <c:strRef>
              <c:f>Analysis!$A$140:$A$142</c:f>
              <c:strCache>
                <c:ptCount val="2"/>
                <c:pt idx="0">
                  <c:v>Other analysis</c:v>
                </c:pt>
                <c:pt idx="1">
                  <c:v>No analysis (theory-based)</c:v>
                </c:pt>
              </c:strCache>
            </c:strRef>
          </c:cat>
          <c:val>
            <c:numRef>
              <c:f>Analysis!$B$140:$B$142</c:f>
              <c:numCache>
                <c:formatCode>General</c:formatCode>
                <c:ptCount val="2"/>
                <c:pt idx="0">
                  <c:v>2</c:v>
                </c:pt>
                <c:pt idx="1">
                  <c:v>4</c:v>
                </c:pt>
              </c:numCache>
            </c:numRef>
          </c:val>
          <c:extLst>
            <c:ext xmlns:c16="http://schemas.microsoft.com/office/drawing/2014/chart" uri="{C3380CC4-5D6E-409C-BE32-E72D297353CC}">
              <c16:uniqueId val="{00000004-BE36-4BE7-AE5E-67800B0F93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2016.11.03.xlsx]Analysis!PivotTable1</c:name>
    <c:fmtId val="10"/>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Total numbers of papers by disease / service</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s>
    <c:plotArea>
      <c:layout/>
      <c:pieChart>
        <c:varyColors val="1"/>
        <c:ser>
          <c:idx val="0"/>
          <c:order val="0"/>
          <c:tx>
            <c:strRef>
              <c:f>Analysis!$B$4</c:f>
              <c:strCache>
                <c:ptCount val="1"/>
                <c:pt idx="0">
                  <c:v>Total</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65C-42D0-AA7F-CFCCE845455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65C-42D0-AA7F-CFCCE845455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65C-42D0-AA7F-CFCCE845455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EA9-4257-A309-5013EBDB1C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Analysis!$A$5:$A$9</c:f>
              <c:strCache>
                <c:ptCount val="4"/>
                <c:pt idx="0">
                  <c:v>not disease/service specific</c:v>
                </c:pt>
                <c:pt idx="1">
                  <c:v>other specific disease/service</c:v>
                </c:pt>
                <c:pt idx="2">
                  <c:v>HIV</c:v>
                </c:pt>
                <c:pt idx="3">
                  <c:v>TB</c:v>
                </c:pt>
              </c:strCache>
            </c:strRef>
          </c:cat>
          <c:val>
            <c:numRef>
              <c:f>Analysis!$B$5:$B$9</c:f>
              <c:numCache>
                <c:formatCode>General</c:formatCode>
                <c:ptCount val="4"/>
                <c:pt idx="0">
                  <c:v>174.00000000000003</c:v>
                </c:pt>
                <c:pt idx="1">
                  <c:v>138</c:v>
                </c:pt>
                <c:pt idx="2">
                  <c:v>17</c:v>
                </c:pt>
                <c:pt idx="3">
                  <c:v>5</c:v>
                </c:pt>
              </c:numCache>
            </c:numRef>
          </c:val>
          <c:extLst>
            <c:ext xmlns:c16="http://schemas.microsoft.com/office/drawing/2014/chart" uri="{C3380CC4-5D6E-409C-BE32-E72D297353CC}">
              <c16:uniqueId val="{00000000-6EA9-4257-A309-5013EBDB1C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E365E-8A78-466B-ACF3-8065AF63298D}" type="datetimeFigureOut">
              <a:rPr lang="en-US" smtClean="0"/>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4D408-F7C3-43C6-9E12-CBD333D67CD8}" type="slidenum">
              <a:rPr lang="en-US" smtClean="0"/>
              <a:t>‹#›</a:t>
            </a:fld>
            <a:endParaRPr lang="en-US"/>
          </a:p>
        </p:txBody>
      </p:sp>
    </p:spTree>
    <p:extLst>
      <p:ext uri="{BB962C8B-B14F-4D97-AF65-F5344CB8AC3E}">
        <p14:creationId xmlns:p14="http://schemas.microsoft.com/office/powerpoint/2010/main" val="29151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a:t>
            </a:fld>
            <a:endParaRPr lang="en-US"/>
          </a:p>
        </p:txBody>
      </p:sp>
    </p:spTree>
    <p:extLst>
      <p:ext uri="{BB962C8B-B14F-4D97-AF65-F5344CB8AC3E}">
        <p14:creationId xmlns:p14="http://schemas.microsoft.com/office/powerpoint/2010/main" val="176214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these have cost models linked to them</a:t>
            </a:r>
          </a:p>
          <a:p>
            <a:endParaRPr lang="en-GB" dirty="0"/>
          </a:p>
          <a:p>
            <a:r>
              <a:rPr lang="en-GB" dirty="0"/>
              <a:t>We</a:t>
            </a:r>
            <a:r>
              <a:rPr lang="en-GB" baseline="0" dirty="0"/>
              <a:t> e</a:t>
            </a:r>
            <a:r>
              <a:rPr lang="en-GB" dirty="0"/>
              <a:t>xclude</a:t>
            </a:r>
            <a:r>
              <a:rPr lang="en-GB" baseline="0" dirty="0"/>
              <a:t> tools because this is about actual data collection rather than coming to a cost estimate.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4D408-F7C3-43C6-9E12-CBD333D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82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5</a:t>
            </a:fld>
            <a:endParaRPr lang="en-US"/>
          </a:p>
        </p:txBody>
      </p:sp>
    </p:spTree>
    <p:extLst>
      <p:ext uri="{BB962C8B-B14F-4D97-AF65-F5344CB8AC3E}">
        <p14:creationId xmlns:p14="http://schemas.microsoft.com/office/powerpoint/2010/main" val="186089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geography that the guidance concerns,  155 of the 450 were not country specific, aimed at an international audience.  As you can see most of the records which are relevant to a specific setting refer to high-income countries in the orange.  22 of the 450 focused on a low or lower-middle income country.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4D408-F7C3-43C6-9E12-CBD333D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4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what types of issues are addressed by the current guidance, we see that about a third of the references give some guidance on measurement of quantities, for example number of visits to a health provider.  About 20% are overview guides to costing, most of these are disease-specific.  About 15% refer to valuation and just under 10% refer to study design (things </a:t>
            </a:r>
            <a:r>
              <a:rPr lang="en-GB" dirty="0" err="1"/>
              <a:t>lke</a:t>
            </a:r>
            <a:r>
              <a:rPr lang="en-GB" dirty="0"/>
              <a:t> sampling, selection, etc).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4D408-F7C3-43C6-9E12-CBD333D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61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4D408-F7C3-43C6-9E12-CBD333D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05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10</a:t>
            </a:fld>
            <a:endParaRPr lang="en-US"/>
          </a:p>
        </p:txBody>
      </p:sp>
    </p:spTree>
    <p:extLst>
      <p:ext uri="{BB962C8B-B14F-4D97-AF65-F5344CB8AC3E}">
        <p14:creationId xmlns:p14="http://schemas.microsoft.com/office/powerpoint/2010/main" val="38731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11</a:t>
            </a:fld>
            <a:endParaRPr lang="en-US"/>
          </a:p>
        </p:txBody>
      </p:sp>
    </p:spTree>
    <p:extLst>
      <p:ext uri="{BB962C8B-B14F-4D97-AF65-F5344CB8AC3E}">
        <p14:creationId xmlns:p14="http://schemas.microsoft.com/office/powerpoint/2010/main" val="10988876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470025"/>
          </a:xfrm>
          <a:prstGeom prst="rect">
            <a:avLst/>
          </a:prstGeom>
        </p:spPr>
        <p:txBody>
          <a:bodyPr/>
          <a:lstStyle>
            <a:lvl1pPr>
              <a:defRPr>
                <a:solidFill>
                  <a:srgbClr val="002060"/>
                </a:solidFill>
                <a:latin typeface="+mn-lt"/>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cxnSp>
        <p:nvCxnSpPr>
          <p:cNvPr id="10" name="Straight Connector 9"/>
          <p:cNvCxnSpPr/>
          <p:nvPr userDrawn="1"/>
        </p:nvCxnSpPr>
        <p:spPr>
          <a:xfrm>
            <a:off x="0" y="12192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311482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Placeholder 1"/>
          <p:cNvSpPr txBox="1">
            <a:spLocks/>
          </p:cNvSpPr>
          <p:nvPr userDrawn="1"/>
        </p:nvSpPr>
        <p:spPr>
          <a:xfrm>
            <a:off x="4360862" y="76200"/>
            <a:ext cx="4325938" cy="117316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en-US" sz="1600" b="1" dirty="0">
                <a:solidFill>
                  <a:schemeClr val="tx2">
                    <a:lumMod val="75000"/>
                  </a:schemeClr>
                </a:solidFill>
                <a:latin typeface="+mn-lt"/>
                <a:ea typeface="Times New Roman" charset="0"/>
                <a:cs typeface="Times New Roman" charset="0"/>
              </a:rPr>
              <a:t>GHCC Stakeholder and Advisory Meeting</a:t>
            </a:r>
          </a:p>
          <a:p>
            <a:pPr algn="r" fontAlgn="auto">
              <a:spcAft>
                <a:spcPts val="0"/>
              </a:spcAft>
              <a:defRPr/>
            </a:pPr>
            <a:r>
              <a:rPr lang="en-US" sz="1600" dirty="0">
                <a:solidFill>
                  <a:schemeClr val="tx2">
                    <a:lumMod val="75000"/>
                  </a:schemeClr>
                </a:solidFill>
                <a:latin typeface="+mn-lt"/>
                <a:ea typeface="Times New Roman" charset="0"/>
                <a:cs typeface="Times New Roman" charset="0"/>
              </a:rPr>
              <a:t>Bill &amp; Melinda Gates Foundation</a:t>
            </a:r>
            <a:br>
              <a:rPr lang="en-US" sz="1600" dirty="0">
                <a:solidFill>
                  <a:schemeClr val="tx2">
                    <a:lumMod val="75000"/>
                  </a:schemeClr>
                </a:solidFill>
                <a:latin typeface="+mn-lt"/>
                <a:ea typeface="Times New Roman" charset="0"/>
                <a:cs typeface="Times New Roman" charset="0"/>
              </a:rPr>
            </a:br>
            <a:r>
              <a:rPr lang="en-US" sz="1600" dirty="0">
                <a:solidFill>
                  <a:schemeClr val="tx2">
                    <a:lumMod val="75000"/>
                  </a:schemeClr>
                </a:solidFill>
                <a:latin typeface="+mn-lt"/>
                <a:ea typeface="Times New Roman" charset="0"/>
                <a:cs typeface="Times New Roman" charset="0"/>
              </a:rPr>
              <a:t>Seattle, WA USA</a:t>
            </a:r>
          </a:p>
          <a:p>
            <a:pPr algn="r" fontAlgn="auto">
              <a:spcAft>
                <a:spcPts val="0"/>
              </a:spcAft>
              <a:defRPr/>
            </a:pPr>
            <a:r>
              <a:rPr lang="en-US" sz="1600" dirty="0">
                <a:solidFill>
                  <a:schemeClr val="tx2">
                    <a:lumMod val="75000"/>
                  </a:schemeClr>
                </a:solidFill>
                <a:latin typeface="+mn-lt"/>
                <a:ea typeface="Times New Roman" charset="0"/>
                <a:cs typeface="Times New Roman" charset="0"/>
              </a:rPr>
              <a:t>8-11 November 2016</a:t>
            </a:r>
          </a:p>
        </p:txBody>
      </p:sp>
      <p:pic>
        <p:nvPicPr>
          <p:cNvPr id="19" name="Picture 7" descr="Macintosh HD:Users:jennifer_grasso:Dropbox:Global Health Cost Consortium:GHCC Communications:Logos:UW DGH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200" y="6400979"/>
            <a:ext cx="790882"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8" descr="Macintosh HD:Users:jennifer_grasso:Dropbox:Global Health Cost Consortium:GHCC Communications:Logos:Avenir Health.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6400979"/>
            <a:ext cx="926094"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9" descr="Macintosh HD:Users:jennifer_grasso:Dropbox:Global Health Cost Consortium:GHCC Communications:Logos:UCSF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4304" r="16118"/>
          <a:stretch>
            <a:fillRect/>
          </a:stretch>
        </p:blipFill>
        <p:spPr bwMode="auto">
          <a:xfrm>
            <a:off x="3942075" y="6410504"/>
            <a:ext cx="553725"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0" descr="Macintosh HD:Users:jennifer_grasso:Dropbox:Global Health Cost Consortium:GHCC Communications:Logos:lshtm_logo-web-size.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51512" y="6400979"/>
            <a:ext cx="758688"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1" descr="Macintosh HD:Users:jennifer_grasso:Dropbox:Global Health Cost Consortium:GHCC Communications:Logos:firma.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572386" y="6400979"/>
            <a:ext cx="1057014"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705600" y="6405562"/>
            <a:ext cx="371296" cy="370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 name="Straight Connector 25"/>
          <p:cNvCxnSpPr/>
          <p:nvPr userDrawn="1"/>
        </p:nvCxnSpPr>
        <p:spPr>
          <a:xfrm>
            <a:off x="0" y="62484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5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180" y="265907"/>
            <a:ext cx="8255620" cy="953293"/>
          </a:xfrm>
          <a:prstGeom prst="rect">
            <a:avLst/>
          </a:prstGeom>
        </p:spPr>
        <p:txBody>
          <a:bodyPr/>
          <a:lstStyle>
            <a:lvl1pPr algn="l">
              <a:defRPr>
                <a:solidFill>
                  <a:srgbClr val="002060"/>
                </a:solidFill>
                <a:latin typeface="+mn-lt"/>
              </a:defRPr>
            </a:lvl1pPr>
          </a:lstStyle>
          <a:p>
            <a:r>
              <a:rPr lang="en-US" dirty="0"/>
              <a:t>Click to edit title</a:t>
            </a:r>
          </a:p>
        </p:txBody>
      </p:sp>
      <p:sp>
        <p:nvSpPr>
          <p:cNvPr id="3" name="Content Placeholder 2"/>
          <p:cNvSpPr>
            <a:spLocks noGrp="1"/>
          </p:cNvSpPr>
          <p:nvPr>
            <p:ph idx="1" hasCustomPrompt="1"/>
          </p:nvPr>
        </p:nvSpPr>
        <p:spPr>
          <a:xfrm>
            <a:off x="457200" y="1905001"/>
            <a:ext cx="82296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960" r="29413"/>
          <a:stretch/>
        </p:blipFill>
        <p:spPr bwMode="auto">
          <a:xfrm>
            <a:off x="7467600" y="6107070"/>
            <a:ext cx="1371600" cy="674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0" y="12192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20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FD4A-D6EE-4E99-9A4F-609AB0C64C8E}" type="slidenum">
              <a:rPr lang="en-US" smtClean="0"/>
              <a:t>‹#›</a:t>
            </a:fld>
            <a:endParaRPr lang="en-US"/>
          </a:p>
        </p:txBody>
      </p:sp>
    </p:spTree>
    <p:extLst>
      <p:ext uri="{BB962C8B-B14F-4D97-AF65-F5344CB8AC3E}">
        <p14:creationId xmlns:p14="http://schemas.microsoft.com/office/powerpoint/2010/main" val="29164423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752600"/>
            <a:ext cx="7772400" cy="1889125"/>
          </a:xfrm>
        </p:spPr>
        <p:txBody>
          <a:bodyPr/>
          <a:lstStyle/>
          <a:p>
            <a:r>
              <a:rPr lang="en-US" dirty="0"/>
              <a:t>Review of existing guidance on costing</a:t>
            </a:r>
          </a:p>
        </p:txBody>
      </p:sp>
      <p:sp>
        <p:nvSpPr>
          <p:cNvPr id="3" name="Subtitle 2"/>
          <p:cNvSpPr>
            <a:spLocks noGrp="1"/>
          </p:cNvSpPr>
          <p:nvPr>
            <p:ph type="subTitle" idx="1"/>
          </p:nvPr>
        </p:nvSpPr>
        <p:spPr>
          <a:xfrm>
            <a:off x="685800" y="3886200"/>
            <a:ext cx="7696200" cy="1981200"/>
          </a:xfrm>
        </p:spPr>
        <p:txBody>
          <a:bodyPr>
            <a:normAutofit/>
          </a:bodyPr>
          <a:lstStyle/>
          <a:p>
            <a:r>
              <a:rPr lang="en-US" sz="2800" dirty="0"/>
              <a:t>Sedona Sweeney</a:t>
            </a:r>
          </a:p>
          <a:p>
            <a:r>
              <a:rPr lang="en-US" sz="2800" dirty="0"/>
              <a:t>London School of Hygiene and Tropical Medicine</a:t>
            </a:r>
          </a:p>
        </p:txBody>
      </p:sp>
    </p:spTree>
    <p:extLst>
      <p:ext uri="{BB962C8B-B14F-4D97-AF65-F5344CB8AC3E}">
        <p14:creationId xmlns:p14="http://schemas.microsoft.com/office/powerpoint/2010/main" val="310240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diseases are covered?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138870"/>
              </p:ext>
            </p:extLst>
          </p:nvPr>
        </p:nvGraphicFramePr>
        <p:xfrm>
          <a:off x="431180" y="1484784"/>
          <a:ext cx="82296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99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and TB-specific guidance</a:t>
            </a:r>
          </a:p>
        </p:txBody>
      </p:sp>
      <p:graphicFrame>
        <p:nvGraphicFramePr>
          <p:cNvPr id="4" name="Table 3"/>
          <p:cNvGraphicFramePr>
            <a:graphicFrameLocks noGrp="1"/>
          </p:cNvGraphicFramePr>
          <p:nvPr>
            <p:extLst>
              <p:ext uri="{D42A27DB-BD31-4B8C-83A1-F6EECF244321}">
                <p14:modId xmlns:p14="http://schemas.microsoft.com/office/powerpoint/2010/main" val="314604935"/>
              </p:ext>
            </p:extLst>
          </p:nvPr>
        </p:nvGraphicFramePr>
        <p:xfrm>
          <a:off x="745598" y="1628800"/>
          <a:ext cx="7626784" cy="3224018"/>
        </p:xfrm>
        <a:graphic>
          <a:graphicData uri="http://schemas.openxmlformats.org/drawingml/2006/table">
            <a:tbl>
              <a:tblPr firstRow="1" bandRow="1">
                <a:tableStyleId>{5FD0F851-EC5A-4D38-B0AD-8093EC10F338}</a:tableStyleId>
              </a:tblPr>
              <a:tblGrid>
                <a:gridCol w="793750">
                  <a:extLst>
                    <a:ext uri="{9D8B030D-6E8A-4147-A177-3AD203B41FA5}">
                      <a16:colId xmlns:a16="http://schemas.microsoft.com/office/drawing/2014/main" val="3315003751"/>
                    </a:ext>
                  </a:extLst>
                </a:gridCol>
                <a:gridCol w="333809">
                  <a:extLst>
                    <a:ext uri="{9D8B030D-6E8A-4147-A177-3AD203B41FA5}">
                      <a16:colId xmlns:a16="http://schemas.microsoft.com/office/drawing/2014/main" val="1158682921"/>
                    </a:ext>
                  </a:extLst>
                </a:gridCol>
                <a:gridCol w="6499225">
                  <a:extLst>
                    <a:ext uri="{9D8B030D-6E8A-4147-A177-3AD203B41FA5}">
                      <a16:colId xmlns:a16="http://schemas.microsoft.com/office/drawing/2014/main" val="2716169116"/>
                    </a:ext>
                  </a:extLst>
                </a:gridCol>
              </a:tblGrid>
              <a:tr h="164018">
                <a:tc>
                  <a:txBody>
                    <a:bodyPr/>
                    <a:lstStyle/>
                    <a:p>
                      <a:pPr algn="l" fontAlgn="t"/>
                      <a:r>
                        <a:rPr lang="en-GB" sz="1000" u="none" strike="noStrike" dirty="0">
                          <a:effectLst/>
                        </a:rPr>
                        <a:t>First Author</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Year</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Title</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98451023"/>
                  </a:ext>
                </a:extLst>
              </a:tr>
              <a:tr h="180000">
                <a:tc>
                  <a:txBody>
                    <a:bodyPr/>
                    <a:lstStyle/>
                    <a:p>
                      <a:pPr algn="l" fontAlgn="t"/>
                      <a:r>
                        <a:rPr lang="en-GB" sz="1000" u="none" strike="noStrike" dirty="0">
                          <a:effectLst/>
                        </a:rPr>
                        <a:t>Beck</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2012</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Counting the cost of not costing HIV health facilities accurately: Pay now, or pay more later</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658264671"/>
                  </a:ext>
                </a:extLst>
              </a:tr>
              <a:tr h="180000">
                <a:tc>
                  <a:txBody>
                    <a:bodyPr/>
                    <a:lstStyle/>
                    <a:p>
                      <a:pPr algn="l" fontAlgn="t"/>
                      <a:r>
                        <a:rPr lang="en-GB" sz="1000" u="none" strike="noStrike" dirty="0">
                          <a:effectLst/>
                        </a:rPr>
                        <a:t>Beck</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2013</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Costs and cost-effectiveness of HIV community services: Quantity and quality of studies published 1986-2011</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786785436"/>
                  </a:ext>
                </a:extLst>
              </a:tr>
              <a:tr h="180000">
                <a:tc>
                  <a:txBody>
                    <a:bodyPr/>
                    <a:lstStyle/>
                    <a:p>
                      <a:pPr algn="l" fontAlgn="t"/>
                      <a:r>
                        <a:rPr lang="en-GB" sz="1000" u="none" strike="noStrike" dirty="0">
                          <a:effectLst/>
                        </a:rPr>
                        <a:t>Beck</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1999</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What is the cost of getting the price wrong?</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76186791"/>
                  </a:ext>
                </a:extLst>
              </a:tr>
              <a:tr h="180000">
                <a:tc>
                  <a:txBody>
                    <a:bodyPr/>
                    <a:lstStyle/>
                    <a:p>
                      <a:pPr algn="l" fontAlgn="t"/>
                      <a:r>
                        <a:rPr lang="en-GB" sz="1000" u="none" strike="noStrike" dirty="0" err="1">
                          <a:effectLst/>
                        </a:rPr>
                        <a:t>Korthuis</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2002</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Do interviews agree with medical record and pharmacy data?</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055774767"/>
                  </a:ext>
                </a:extLst>
              </a:tr>
              <a:tr h="180000">
                <a:tc>
                  <a:txBody>
                    <a:bodyPr/>
                    <a:lstStyle/>
                    <a:p>
                      <a:pPr algn="l" fontAlgn="t"/>
                      <a:r>
                        <a:rPr lang="en-GB" sz="1000" u="none" strike="noStrike" dirty="0" err="1">
                          <a:effectLst/>
                        </a:rPr>
                        <a:t>Kumaranayake</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2000</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Costing guidelines for HIV prevention strategies.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431644941"/>
                  </a:ext>
                </a:extLst>
              </a:tr>
              <a:tr h="180000">
                <a:tc>
                  <a:txBody>
                    <a:bodyPr/>
                    <a:lstStyle/>
                    <a:p>
                      <a:pPr algn="l" fontAlgn="t"/>
                      <a:r>
                        <a:rPr lang="en-GB" sz="1000" u="none" strike="noStrike" dirty="0" err="1">
                          <a:effectLst/>
                        </a:rPr>
                        <a:t>Kumaranayake</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2008</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The economics of scaling up: cost estimation for HIV/AIDS interventions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451166369"/>
                  </a:ext>
                </a:extLst>
              </a:tr>
              <a:tr h="180000">
                <a:tc>
                  <a:txBody>
                    <a:bodyPr/>
                    <a:lstStyle/>
                    <a:p>
                      <a:pPr algn="l" fontAlgn="t"/>
                      <a:r>
                        <a:rPr lang="en-GB" sz="1000" u="none" strike="noStrike" dirty="0">
                          <a:effectLst/>
                        </a:rPr>
                        <a:t>Lim</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1994</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An economic analysis of AIDS--towards a proposed model of costing: a Singapore experience</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741746722"/>
                  </a:ext>
                </a:extLst>
              </a:tr>
              <a:tr h="180000">
                <a:tc>
                  <a:txBody>
                    <a:bodyPr/>
                    <a:lstStyle/>
                    <a:p>
                      <a:pPr algn="l" fontAlgn="t"/>
                      <a:r>
                        <a:rPr lang="en-GB" sz="1000" u="none" strike="noStrike" dirty="0">
                          <a:effectLst/>
                        </a:rPr>
                        <a:t>NASA</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2009</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GB" sz="1000" u="none" strike="noStrike" dirty="0">
                          <a:effectLst/>
                        </a:rPr>
                        <a:t>Guide to produce National AIDS Spending Assessment (NASA)</a:t>
                      </a:r>
                      <a:endParaRPr lang="en-GB"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928033"/>
                  </a:ext>
                </a:extLst>
              </a:tr>
              <a:tr h="180000">
                <a:tc>
                  <a:txBody>
                    <a:bodyPr/>
                    <a:lstStyle/>
                    <a:p>
                      <a:pPr algn="l" fontAlgn="t"/>
                      <a:r>
                        <a:rPr lang="en-GB" sz="1000" u="none" strike="noStrike" dirty="0">
                          <a:effectLst/>
                        </a:rPr>
                        <a:t>Over</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1989</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Guidelines for rapid estimation of the direct and indirect costs of HIV infection in a developing country</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21573999"/>
                  </a:ext>
                </a:extLst>
              </a:tr>
              <a:tr h="180000">
                <a:tc>
                  <a:txBody>
                    <a:bodyPr/>
                    <a:lstStyle/>
                    <a:p>
                      <a:pPr algn="l" fontAlgn="t"/>
                      <a:r>
                        <a:rPr lang="en-GB" sz="1000" u="none" strike="noStrike">
                          <a:effectLst/>
                        </a:rPr>
                        <a:t>Over</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2012</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HIV Treatment as Prevention: Modelling the Cost of Antiretroviral Treatment—State of the Art and Future Directions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047251066"/>
                  </a:ext>
                </a:extLst>
              </a:tr>
              <a:tr h="180000">
                <a:tc>
                  <a:txBody>
                    <a:bodyPr/>
                    <a:lstStyle/>
                    <a:p>
                      <a:pPr algn="l" fontAlgn="t"/>
                      <a:r>
                        <a:rPr lang="en-GB" sz="1000" u="none" strike="noStrike">
                          <a:effectLst/>
                        </a:rPr>
                        <a:t>Phillips</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2001</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A Step-by-step Methodological Guide for Costing HIV/AIDS Activities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004169350"/>
                  </a:ext>
                </a:extLst>
              </a:tr>
              <a:tr h="180000">
                <a:tc>
                  <a:txBody>
                    <a:bodyPr/>
                    <a:lstStyle/>
                    <a:p>
                      <a:pPr algn="l" fontAlgn="t"/>
                      <a:r>
                        <a:rPr lang="en-GB" sz="1000" u="none" strike="noStrike">
                          <a:effectLst/>
                        </a:rPr>
                        <a:t>Shrestha</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2012</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Comparison of methods for estimating the cost of human immunodeficiency virus-testing interventions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57292939"/>
                  </a:ext>
                </a:extLst>
              </a:tr>
              <a:tr h="180000">
                <a:tc>
                  <a:txBody>
                    <a:bodyPr/>
                    <a:lstStyle/>
                    <a:p>
                      <a:pPr algn="l" fontAlgn="t"/>
                      <a:r>
                        <a:rPr lang="en-GB" sz="1000" u="none" strike="noStrike" dirty="0" err="1">
                          <a:effectLst/>
                        </a:rPr>
                        <a:t>Telyukov</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Design and Application of a costing framework to improve planning and management of HIV/AIDS programs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45418839"/>
                  </a:ext>
                </a:extLst>
              </a:tr>
              <a:tr h="180000">
                <a:tc>
                  <a:txBody>
                    <a:bodyPr/>
                    <a:lstStyle/>
                    <a:p>
                      <a:pPr algn="l" fontAlgn="t"/>
                      <a:r>
                        <a:rPr lang="en-GB" sz="1000" u="none" strike="noStrike" dirty="0" err="1">
                          <a:effectLst/>
                        </a:rPr>
                        <a:t>Tolley</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1993</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The treatment and care costs of people with HIV infection or AIDS: development of a standardised cost framework for Europe</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56151049"/>
                  </a:ext>
                </a:extLst>
              </a:tr>
              <a:tr h="180000">
                <a:tc>
                  <a:txBody>
                    <a:bodyPr/>
                    <a:lstStyle/>
                    <a:p>
                      <a:pPr algn="l" fontAlgn="t"/>
                      <a:r>
                        <a:rPr lang="en-GB" sz="1000" u="none" strike="noStrike">
                          <a:effectLst/>
                        </a:rPr>
                        <a:t>UNAIDS</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Costing Guidelines for HIV prevention strategies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779852809"/>
                  </a:ext>
                </a:extLst>
              </a:tr>
              <a:tr h="180000">
                <a:tc>
                  <a:txBody>
                    <a:bodyPr/>
                    <a:lstStyle/>
                    <a:p>
                      <a:pPr algn="l" fontAlgn="t"/>
                      <a:r>
                        <a:rPr lang="en-GB" sz="1000" u="none" strike="noStrike" dirty="0">
                          <a:effectLst/>
                        </a:rPr>
                        <a:t>UNAIDS</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2011</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Manual for costing HIV facilities and services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392447104"/>
                  </a:ext>
                </a:extLst>
              </a:tr>
              <a:tr h="180000">
                <a:tc>
                  <a:txBody>
                    <a:bodyPr/>
                    <a:lstStyle/>
                    <a:p>
                      <a:pPr algn="l" fontAlgn="t"/>
                      <a:r>
                        <a:rPr lang="en-GB" sz="1000" u="none" strike="noStrike">
                          <a:effectLst/>
                        </a:rPr>
                        <a:t>Weissman</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1996</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The validity of self-reported health-care utilization by AIDS patients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9656868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06988192"/>
              </p:ext>
            </p:extLst>
          </p:nvPr>
        </p:nvGraphicFramePr>
        <p:xfrm>
          <a:off x="758908" y="5133342"/>
          <a:ext cx="7600163" cy="1314425"/>
        </p:xfrm>
        <a:graphic>
          <a:graphicData uri="http://schemas.openxmlformats.org/drawingml/2006/table">
            <a:tbl>
              <a:tblPr firstRow="1" bandRow="1">
                <a:tableStyleId>{5FD0F851-EC5A-4D38-B0AD-8093EC10F338}</a:tableStyleId>
              </a:tblPr>
              <a:tblGrid>
                <a:gridCol w="802066">
                  <a:extLst>
                    <a:ext uri="{9D8B030D-6E8A-4147-A177-3AD203B41FA5}">
                      <a16:colId xmlns:a16="http://schemas.microsoft.com/office/drawing/2014/main" val="3972031622"/>
                    </a:ext>
                  </a:extLst>
                </a:gridCol>
                <a:gridCol w="360040">
                  <a:extLst>
                    <a:ext uri="{9D8B030D-6E8A-4147-A177-3AD203B41FA5}">
                      <a16:colId xmlns:a16="http://schemas.microsoft.com/office/drawing/2014/main" val="11759184"/>
                    </a:ext>
                  </a:extLst>
                </a:gridCol>
                <a:gridCol w="6438057">
                  <a:extLst>
                    <a:ext uri="{9D8B030D-6E8A-4147-A177-3AD203B41FA5}">
                      <a16:colId xmlns:a16="http://schemas.microsoft.com/office/drawing/2014/main" val="2217930022"/>
                    </a:ext>
                  </a:extLst>
                </a:gridCol>
              </a:tblGrid>
              <a:tr h="164825">
                <a:tc>
                  <a:txBody>
                    <a:bodyPr/>
                    <a:lstStyle/>
                    <a:p>
                      <a:pPr algn="l" fontAlgn="t"/>
                      <a:r>
                        <a:rPr lang="en-GB" sz="1000" u="none" strike="noStrike" dirty="0">
                          <a:effectLst/>
                        </a:rPr>
                        <a:t>First Author</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Year</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Title</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335142043"/>
                  </a:ext>
                </a:extLst>
              </a:tr>
              <a:tr h="180000">
                <a:tc>
                  <a:txBody>
                    <a:bodyPr/>
                    <a:lstStyle/>
                    <a:p>
                      <a:pPr algn="l" fontAlgn="t"/>
                      <a:r>
                        <a:rPr lang="en-GB" sz="1000" u="none" strike="noStrike" dirty="0">
                          <a:effectLst/>
                        </a:rPr>
                        <a:t>Cunnama</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2016</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Using Top-down and Bottom-up Costing Approaches in LMICs: The Case for Using Both to Assess the Incremental Costs of New Technologies at Scale</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412573607"/>
                  </a:ext>
                </a:extLst>
              </a:tr>
              <a:tr h="180000">
                <a:tc>
                  <a:txBody>
                    <a:bodyPr/>
                    <a:lstStyle/>
                    <a:p>
                      <a:pPr algn="l" fontAlgn="t"/>
                      <a:r>
                        <a:rPr lang="en-GB" sz="1000" u="none" strike="noStrike">
                          <a:effectLst/>
                        </a:rPr>
                        <a:t>KNCV</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2008</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Tool to estimate patients' costs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308393482"/>
                  </a:ext>
                </a:extLst>
              </a:tr>
              <a:tr h="180000">
                <a:tc>
                  <a:txBody>
                    <a:bodyPr/>
                    <a:lstStyle/>
                    <a:p>
                      <a:pPr algn="l" fontAlgn="t"/>
                      <a:r>
                        <a:rPr lang="en-GB" sz="1000" u="none" strike="noStrike">
                          <a:effectLst/>
                        </a:rPr>
                        <a:t>Oxlade</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2013</a:t>
                      </a:r>
                      <a:endParaRPr lang="en-GB"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How Methodologic Differences Affect Results of Economic Analyses: A Systematic Review of Interferon Gamma Release Assays for the Diagnosis of LTBI</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38118224"/>
                  </a:ext>
                </a:extLst>
              </a:tr>
              <a:tr h="180000">
                <a:tc>
                  <a:txBody>
                    <a:bodyPr/>
                    <a:lstStyle/>
                    <a:p>
                      <a:pPr algn="l" fontAlgn="t"/>
                      <a:r>
                        <a:rPr lang="en-GB" sz="1000" u="none" strike="noStrike">
                          <a:effectLst/>
                        </a:rPr>
                        <a:t>Sohn</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a:effectLst/>
                        </a:rPr>
                        <a:t>2009</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TB diagnostic tests: how do we figure out their costs?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794294179"/>
                  </a:ext>
                </a:extLst>
              </a:tr>
              <a:tr h="180000">
                <a:tc>
                  <a:txBody>
                    <a:bodyPr/>
                    <a:lstStyle/>
                    <a:p>
                      <a:pPr algn="l" fontAlgn="t"/>
                      <a:r>
                        <a:rPr lang="en-GB" sz="1000" u="none" strike="noStrike" dirty="0">
                          <a:effectLst/>
                        </a:rPr>
                        <a:t>WHO</a:t>
                      </a:r>
                    </a:p>
                  </a:txBody>
                  <a:tcPr marL="0" marR="0" marT="0" marB="0"/>
                </a:tc>
                <a:tc>
                  <a:txBody>
                    <a:bodyPr/>
                    <a:lstStyle/>
                    <a:p>
                      <a:pPr algn="l" fontAlgn="t"/>
                      <a:r>
                        <a:rPr lang="en-GB" sz="1000" u="none" strike="noStrike">
                          <a:effectLst/>
                        </a:rPr>
                        <a:t>1999</a:t>
                      </a:r>
                      <a:endParaRPr lang="en-GB" sz="10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GB" sz="1000" u="none" strike="noStrike" dirty="0">
                          <a:effectLst/>
                        </a:rPr>
                        <a:t>Generic protocols for cost and cost-effectiveness analysis of tuberculosis diagnosis and treatment services</a:t>
                      </a:r>
                      <a:endParaRPr lang="en-GB"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646964407"/>
                  </a:ext>
                </a:extLst>
              </a:tr>
            </a:tbl>
          </a:graphicData>
        </a:graphic>
      </p:graphicFrame>
      <p:sp>
        <p:nvSpPr>
          <p:cNvPr id="6" name="Rectangle 5"/>
          <p:cNvSpPr/>
          <p:nvPr/>
        </p:nvSpPr>
        <p:spPr>
          <a:xfrm>
            <a:off x="684957" y="1348276"/>
            <a:ext cx="514034"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HIV</a:t>
            </a:r>
          </a:p>
        </p:txBody>
      </p:sp>
      <p:sp>
        <p:nvSpPr>
          <p:cNvPr id="7" name="Rectangle 6"/>
          <p:cNvSpPr/>
          <p:nvPr/>
        </p:nvSpPr>
        <p:spPr>
          <a:xfrm>
            <a:off x="684957" y="4879324"/>
            <a:ext cx="442026"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TB</a:t>
            </a:r>
          </a:p>
        </p:txBody>
      </p:sp>
    </p:spTree>
    <p:extLst>
      <p:ext uri="{BB962C8B-B14F-4D97-AF65-F5344CB8AC3E}">
        <p14:creationId xmlns:p14="http://schemas.microsoft.com/office/powerpoint/2010/main" val="68029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dirty="0"/>
              <a:t>Objectives of this study</a:t>
            </a:r>
          </a:p>
          <a:p>
            <a:pPr lvl="1"/>
            <a:r>
              <a:rPr lang="en-GB" dirty="0"/>
              <a:t>To provide a bibliometric overview of existing guidance on costing methods</a:t>
            </a:r>
          </a:p>
          <a:p>
            <a:pPr lvl="1"/>
            <a:r>
              <a:rPr lang="en-GB" dirty="0"/>
              <a:t>To identify evidence to draw upon in development of the reference case</a:t>
            </a:r>
          </a:p>
        </p:txBody>
      </p:sp>
    </p:spTree>
    <p:extLst>
      <p:ext uri="{BB962C8B-B14F-4D97-AF65-F5344CB8AC3E}">
        <p14:creationId xmlns:p14="http://schemas.microsoft.com/office/powerpoint/2010/main" val="255209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80" y="476672"/>
            <a:ext cx="8255620" cy="742528"/>
          </a:xfrm>
        </p:spPr>
        <p:txBody>
          <a:bodyPr/>
          <a:lstStyle/>
          <a:p>
            <a:r>
              <a:rPr lang="en-GB" sz="3600" dirty="0"/>
              <a:t>Costing Tools – not included in the review</a:t>
            </a:r>
          </a:p>
        </p:txBody>
      </p:sp>
      <p:sp>
        <p:nvSpPr>
          <p:cNvPr id="3" name="Content Placeholder 2"/>
          <p:cNvSpPr>
            <a:spLocks noGrp="1"/>
          </p:cNvSpPr>
          <p:nvPr>
            <p:ph idx="1"/>
          </p:nvPr>
        </p:nvSpPr>
        <p:spPr>
          <a:xfrm>
            <a:off x="457200" y="1628800"/>
            <a:ext cx="8229600" cy="4896544"/>
          </a:xfrm>
        </p:spPr>
        <p:txBody>
          <a:bodyPr numCol="2"/>
          <a:lstStyle/>
          <a:p>
            <a:pPr marL="0" indent="0">
              <a:spcBef>
                <a:spcPts val="0"/>
              </a:spcBef>
              <a:buNone/>
            </a:pPr>
            <a:r>
              <a:rPr lang="en-US" sz="1400" b="1" dirty="0"/>
              <a:t>HIV tools</a:t>
            </a:r>
            <a:endParaRPr lang="en-GB" sz="1400" dirty="0"/>
          </a:p>
          <a:p>
            <a:pPr>
              <a:spcBef>
                <a:spcPts val="0"/>
              </a:spcBef>
            </a:pPr>
            <a:r>
              <a:rPr lang="en-US" sz="1400" dirty="0"/>
              <a:t>Goals </a:t>
            </a:r>
            <a:endParaRPr lang="en-GB" sz="1400" dirty="0"/>
          </a:p>
          <a:p>
            <a:pPr>
              <a:spcBef>
                <a:spcPts val="0"/>
              </a:spcBef>
            </a:pPr>
            <a:r>
              <a:rPr lang="en-US" sz="1400" dirty="0"/>
              <a:t>Resource Needs Module </a:t>
            </a:r>
            <a:endParaRPr lang="en-GB" sz="1400" dirty="0"/>
          </a:p>
          <a:p>
            <a:pPr>
              <a:spcBef>
                <a:spcPts val="0"/>
              </a:spcBef>
            </a:pPr>
            <a:r>
              <a:rPr lang="en-US" sz="1400" dirty="0"/>
              <a:t>Decision-Makers’ Program Planning Tool (DMPPT) </a:t>
            </a:r>
            <a:endParaRPr lang="en-GB" sz="1400" dirty="0"/>
          </a:p>
          <a:p>
            <a:pPr>
              <a:spcBef>
                <a:spcPts val="0"/>
              </a:spcBef>
            </a:pPr>
            <a:r>
              <a:rPr lang="en-US" sz="1400" dirty="0"/>
              <a:t>Future ART Costs</a:t>
            </a:r>
            <a:endParaRPr lang="en-GB" sz="1400" dirty="0"/>
          </a:p>
          <a:p>
            <a:pPr>
              <a:spcBef>
                <a:spcPts val="0"/>
              </a:spcBef>
            </a:pPr>
            <a:r>
              <a:rPr lang="en-US" sz="1400" dirty="0"/>
              <a:t>PMTCT </a:t>
            </a:r>
            <a:endParaRPr lang="en-GB" sz="1400" dirty="0"/>
          </a:p>
          <a:p>
            <a:pPr>
              <a:spcBef>
                <a:spcPts val="0"/>
              </a:spcBef>
            </a:pPr>
            <a:r>
              <a:rPr lang="en-US" sz="1400" dirty="0"/>
              <a:t>Optima</a:t>
            </a:r>
            <a:endParaRPr lang="en-GB" sz="1400" dirty="0"/>
          </a:p>
          <a:p>
            <a:pPr>
              <a:spcBef>
                <a:spcPts val="0"/>
              </a:spcBef>
            </a:pPr>
            <a:r>
              <a:rPr lang="en-US" sz="1400" dirty="0"/>
              <a:t>ASAP HIV/AIDS Costing Tool</a:t>
            </a:r>
            <a:endParaRPr lang="en-GB" sz="1400" dirty="0"/>
          </a:p>
          <a:p>
            <a:pPr>
              <a:spcBef>
                <a:spcPts val="0"/>
              </a:spcBef>
            </a:pPr>
            <a:r>
              <a:rPr lang="en-US" sz="1400" dirty="0"/>
              <a:t>VCT Costing checklist </a:t>
            </a:r>
            <a:endParaRPr lang="en-GB" sz="1400" dirty="0"/>
          </a:p>
          <a:p>
            <a:pPr>
              <a:spcBef>
                <a:spcPts val="0"/>
              </a:spcBef>
            </a:pPr>
            <a:r>
              <a:rPr lang="en-US" sz="1400" dirty="0"/>
              <a:t> AIDS Impact Model for Business (AIM-B)</a:t>
            </a:r>
            <a:endParaRPr lang="en-GB" sz="1400" dirty="0"/>
          </a:p>
          <a:p>
            <a:pPr>
              <a:spcBef>
                <a:spcPts val="0"/>
              </a:spcBef>
            </a:pPr>
            <a:r>
              <a:rPr lang="en-US" sz="1400" dirty="0"/>
              <a:t>Antiretroviral Therapy Unit Cost Spreadsheet</a:t>
            </a:r>
            <a:endParaRPr lang="en-GB" sz="1400" dirty="0"/>
          </a:p>
          <a:p>
            <a:pPr>
              <a:spcBef>
                <a:spcPts val="0"/>
              </a:spcBef>
            </a:pPr>
            <a:r>
              <a:rPr lang="en-US" sz="1400" dirty="0"/>
              <a:t>HIV Testing and Counseling Service Delivery Costing Model (HSDC)</a:t>
            </a:r>
            <a:endParaRPr lang="en-GB" sz="1400" dirty="0"/>
          </a:p>
          <a:p>
            <a:pPr>
              <a:spcBef>
                <a:spcPts val="0"/>
              </a:spcBef>
            </a:pPr>
            <a:r>
              <a:rPr lang="en-US" sz="1400" dirty="0"/>
              <a:t>Key Populations Costing Workbook</a:t>
            </a:r>
            <a:endParaRPr lang="en-GB" sz="1400" dirty="0"/>
          </a:p>
          <a:p>
            <a:pPr>
              <a:spcBef>
                <a:spcPts val="0"/>
              </a:spcBef>
            </a:pPr>
            <a:r>
              <a:rPr lang="en-US" sz="1400" dirty="0"/>
              <a:t>Medication-Assisted Therapy Costing Worksheet</a:t>
            </a:r>
            <a:endParaRPr lang="en-GB" sz="1400" dirty="0"/>
          </a:p>
          <a:p>
            <a:pPr>
              <a:spcBef>
                <a:spcPts val="0"/>
              </a:spcBef>
            </a:pPr>
            <a:r>
              <a:rPr lang="en-US" sz="1400" dirty="0"/>
              <a:t>PMTCT and Pediatric ART Costing Tools (PMTCT/</a:t>
            </a:r>
            <a:r>
              <a:rPr lang="en-US" sz="1400" dirty="0" err="1"/>
              <a:t>Peds</a:t>
            </a:r>
            <a:r>
              <a:rPr lang="en-US" sz="1400" dirty="0"/>
              <a:t>)</a:t>
            </a:r>
            <a:endParaRPr lang="en-GB" sz="1400" dirty="0"/>
          </a:p>
          <a:p>
            <a:pPr>
              <a:spcBef>
                <a:spcPts val="0"/>
              </a:spcBef>
            </a:pPr>
            <a:endParaRPr lang="en-GB" sz="1400" dirty="0"/>
          </a:p>
          <a:p>
            <a:pPr marL="0" indent="0">
              <a:spcBef>
                <a:spcPts val="0"/>
              </a:spcBef>
              <a:buNone/>
            </a:pPr>
            <a:r>
              <a:rPr lang="en-US" sz="1400" b="1" dirty="0"/>
              <a:t>TB tools</a:t>
            </a:r>
            <a:endParaRPr lang="en-GB" sz="1400" dirty="0"/>
          </a:p>
          <a:p>
            <a:pPr>
              <a:spcBef>
                <a:spcPts val="0"/>
              </a:spcBef>
            </a:pPr>
            <a:r>
              <a:rPr lang="en-US" sz="1400" dirty="0"/>
              <a:t>TB Impact Model and Estimates (TIME)</a:t>
            </a:r>
            <a:endParaRPr lang="en-GB" sz="1400" dirty="0"/>
          </a:p>
          <a:p>
            <a:pPr>
              <a:spcBef>
                <a:spcPts val="0"/>
              </a:spcBef>
            </a:pPr>
            <a:r>
              <a:rPr lang="en-US" sz="1400" dirty="0"/>
              <a:t>Planning and Budgeting for TB </a:t>
            </a:r>
            <a:endParaRPr lang="en-GB" sz="1400" dirty="0"/>
          </a:p>
          <a:p>
            <a:pPr marL="0" indent="0">
              <a:spcBef>
                <a:spcPts val="0"/>
              </a:spcBef>
              <a:buNone/>
            </a:pPr>
            <a:endParaRPr lang="en-US" sz="1400" b="1" dirty="0"/>
          </a:p>
          <a:p>
            <a:pPr marL="0" indent="0">
              <a:spcBef>
                <a:spcPts val="0"/>
              </a:spcBef>
              <a:buNone/>
            </a:pPr>
            <a:r>
              <a:rPr lang="en-US" sz="1400" b="1" dirty="0"/>
              <a:t>Other tools</a:t>
            </a:r>
            <a:endParaRPr lang="en-GB" sz="1400" dirty="0"/>
          </a:p>
          <a:p>
            <a:pPr>
              <a:spcBef>
                <a:spcPts val="0"/>
              </a:spcBef>
            </a:pPr>
            <a:r>
              <a:rPr lang="en-US" sz="1400" dirty="0" err="1"/>
              <a:t>DemProj</a:t>
            </a:r>
            <a:endParaRPr lang="en-GB" sz="1400" dirty="0"/>
          </a:p>
          <a:p>
            <a:pPr>
              <a:spcBef>
                <a:spcPts val="0"/>
              </a:spcBef>
            </a:pPr>
            <a:r>
              <a:rPr lang="en-US" sz="1400" dirty="0"/>
              <a:t>AIDS Impact Mode (AIM)</a:t>
            </a:r>
            <a:endParaRPr lang="en-GB" sz="1400" dirty="0"/>
          </a:p>
          <a:p>
            <a:pPr>
              <a:spcBef>
                <a:spcPts val="0"/>
              </a:spcBef>
            </a:pPr>
            <a:r>
              <a:rPr lang="en-US" sz="1400" dirty="0"/>
              <a:t>Lives Saved Tool </a:t>
            </a:r>
            <a:endParaRPr lang="en-GB" sz="1400" dirty="0"/>
          </a:p>
          <a:p>
            <a:pPr>
              <a:spcBef>
                <a:spcPts val="0"/>
              </a:spcBef>
            </a:pPr>
            <a:r>
              <a:rPr lang="en-US" sz="1400" dirty="0" err="1"/>
              <a:t>OneHealth</a:t>
            </a:r>
            <a:r>
              <a:rPr lang="en-US" sz="1400" dirty="0"/>
              <a:t> Tool </a:t>
            </a:r>
            <a:endParaRPr lang="en-GB" sz="1400" dirty="0"/>
          </a:p>
          <a:p>
            <a:pPr>
              <a:spcBef>
                <a:spcPts val="0"/>
              </a:spcBef>
            </a:pPr>
            <a:r>
              <a:rPr lang="en-US" sz="1400" dirty="0"/>
              <a:t>Marginal Budgeting for Bottlenecks </a:t>
            </a:r>
            <a:endParaRPr lang="en-GB" sz="1400" dirty="0"/>
          </a:p>
          <a:p>
            <a:pPr>
              <a:spcBef>
                <a:spcPts val="0"/>
              </a:spcBef>
            </a:pPr>
            <a:r>
              <a:rPr lang="en-US" sz="1400" dirty="0"/>
              <a:t>Integrated Healthcare Technology Package (</a:t>
            </a:r>
            <a:r>
              <a:rPr lang="en-US" sz="1400" dirty="0" err="1"/>
              <a:t>iHTP</a:t>
            </a:r>
            <a:r>
              <a:rPr lang="en-US" sz="1400" dirty="0"/>
              <a:t>)</a:t>
            </a:r>
            <a:endParaRPr lang="en-GB" sz="1400" dirty="0"/>
          </a:p>
          <a:p>
            <a:pPr>
              <a:spcBef>
                <a:spcPts val="0"/>
              </a:spcBef>
            </a:pPr>
            <a:r>
              <a:rPr lang="en-US" sz="1400" dirty="0"/>
              <a:t>Costing and Financing Tool for Childhood Immunization </a:t>
            </a:r>
            <a:endParaRPr lang="en-GB" sz="1400" dirty="0"/>
          </a:p>
          <a:p>
            <a:pPr>
              <a:spcBef>
                <a:spcPts val="0"/>
              </a:spcBef>
            </a:pPr>
            <a:r>
              <a:rPr lang="en-US" sz="1400" dirty="0"/>
              <a:t>Integrated Health Model</a:t>
            </a:r>
            <a:endParaRPr lang="en-GB" sz="1400" dirty="0"/>
          </a:p>
          <a:p>
            <a:pPr>
              <a:spcBef>
                <a:spcPts val="0"/>
              </a:spcBef>
            </a:pPr>
            <a:r>
              <a:rPr lang="en-US" sz="1400" dirty="0"/>
              <a:t>Pipeline Monitoring and Procurement Planning </a:t>
            </a:r>
            <a:endParaRPr lang="en-GB" sz="1400" dirty="0"/>
          </a:p>
          <a:p>
            <a:pPr>
              <a:spcBef>
                <a:spcPts val="0"/>
              </a:spcBef>
            </a:pPr>
            <a:r>
              <a:rPr lang="en-US" sz="1400" dirty="0"/>
              <a:t>Supply Chain Manager </a:t>
            </a:r>
            <a:endParaRPr lang="en-GB" sz="1400" dirty="0"/>
          </a:p>
          <a:p>
            <a:pPr>
              <a:spcBef>
                <a:spcPts val="0"/>
              </a:spcBef>
            </a:pPr>
            <a:r>
              <a:rPr lang="en-US" sz="1400" dirty="0" err="1"/>
              <a:t>ProQ</a:t>
            </a:r>
            <a:r>
              <a:rPr lang="en-US" sz="1400" dirty="0"/>
              <a:t> Quantification Software for HIV Tests </a:t>
            </a:r>
            <a:endParaRPr lang="en-GB" sz="1400" dirty="0"/>
          </a:p>
          <a:p>
            <a:pPr>
              <a:spcBef>
                <a:spcPts val="0"/>
              </a:spcBef>
            </a:pPr>
            <a:r>
              <a:rPr lang="en-US" sz="1400" dirty="0"/>
              <a:t>Assessment tool for Laboratory Services and Supply Chains Database (ATLAS)</a:t>
            </a:r>
            <a:endParaRPr lang="en-GB" sz="1400" dirty="0"/>
          </a:p>
          <a:p>
            <a:pPr>
              <a:spcBef>
                <a:spcPts val="0"/>
              </a:spcBef>
            </a:pPr>
            <a:r>
              <a:rPr lang="en-US" sz="1400" dirty="0"/>
              <a:t>Cost Revenue Analysis Tool</a:t>
            </a:r>
            <a:endParaRPr lang="en-GB" sz="1400" dirty="0"/>
          </a:p>
          <a:p>
            <a:pPr>
              <a:spcBef>
                <a:spcPts val="0"/>
              </a:spcBef>
            </a:pPr>
            <a:r>
              <a:rPr lang="en-US" sz="1400" dirty="0"/>
              <a:t>Reproductive Health (RH) Costing Tool</a:t>
            </a:r>
            <a:endParaRPr lang="en-GB" sz="1400" dirty="0"/>
          </a:p>
          <a:p>
            <a:pPr>
              <a:spcBef>
                <a:spcPts val="0"/>
              </a:spcBef>
            </a:pPr>
            <a:r>
              <a:rPr lang="en-US" sz="1400" dirty="0"/>
              <a:t>Planning, Costing and Budgeting Framework (PCBF)</a:t>
            </a:r>
            <a:endParaRPr lang="en-GB" sz="1400" dirty="0"/>
          </a:p>
          <a:p>
            <a:pPr>
              <a:spcBef>
                <a:spcPts val="0"/>
              </a:spcBef>
            </a:pPr>
            <a:r>
              <a:rPr lang="en-US" sz="1400" dirty="0"/>
              <a:t>CORE Plus</a:t>
            </a:r>
            <a:endParaRPr lang="en-GB" sz="1400" dirty="0"/>
          </a:p>
        </p:txBody>
      </p:sp>
    </p:spTree>
    <p:extLst>
      <p:ext uri="{BB962C8B-B14F-4D97-AF65-F5344CB8AC3E}">
        <p14:creationId xmlns:p14="http://schemas.microsoft.com/office/powerpoint/2010/main" val="135965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 Strategy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115986"/>
              </p:ext>
            </p:extLst>
          </p:nvPr>
        </p:nvGraphicFramePr>
        <p:xfrm>
          <a:off x="310518" y="1340768"/>
          <a:ext cx="8496943" cy="4790440"/>
        </p:xfrm>
        <a:graphic>
          <a:graphicData uri="http://schemas.openxmlformats.org/drawingml/2006/table">
            <a:tbl>
              <a:tblPr firstRow="1" bandRow="1">
                <a:tableStyleId>{74C1A8A3-306A-4EB7-A6B1-4F7E0EB9C5D6}</a:tableStyleId>
              </a:tblPr>
              <a:tblGrid>
                <a:gridCol w="977194">
                  <a:extLst>
                    <a:ext uri="{9D8B030D-6E8A-4147-A177-3AD203B41FA5}">
                      <a16:colId xmlns:a16="http://schemas.microsoft.com/office/drawing/2014/main" val="82696594"/>
                    </a:ext>
                  </a:extLst>
                </a:gridCol>
                <a:gridCol w="7519749">
                  <a:extLst>
                    <a:ext uri="{9D8B030D-6E8A-4147-A177-3AD203B41FA5}">
                      <a16:colId xmlns:a16="http://schemas.microsoft.com/office/drawing/2014/main" val="3645018675"/>
                    </a:ext>
                  </a:extLst>
                </a:gridCol>
              </a:tblGrid>
              <a:tr h="370840">
                <a:tc>
                  <a:txBody>
                    <a:bodyPr/>
                    <a:lstStyle/>
                    <a:p>
                      <a:r>
                        <a:rPr lang="en-GB" sz="1400" dirty="0"/>
                        <a:t>Database</a:t>
                      </a:r>
                    </a:p>
                  </a:txBody>
                  <a:tcPr/>
                </a:tc>
                <a:tc>
                  <a:txBody>
                    <a:bodyPr/>
                    <a:lstStyle/>
                    <a:p>
                      <a:r>
                        <a:rPr lang="en-GB" sz="1400" dirty="0"/>
                        <a:t>Search terms</a:t>
                      </a:r>
                    </a:p>
                  </a:txBody>
                  <a:tcPr/>
                </a:tc>
                <a:extLst>
                  <a:ext uri="{0D108BD9-81ED-4DB2-BD59-A6C34878D82A}">
                    <a16:rowId xmlns:a16="http://schemas.microsoft.com/office/drawing/2014/main" val="414724130"/>
                  </a:ext>
                </a:extLst>
              </a:tr>
              <a:tr h="370840">
                <a:tc>
                  <a:txBody>
                    <a:bodyPr/>
                    <a:lstStyle/>
                    <a:p>
                      <a:r>
                        <a:rPr lang="en-GB" sz="1400" b="1" dirty="0" err="1"/>
                        <a:t>Pubmed</a:t>
                      </a:r>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"costing"[Title/Abstract] OR "cost collection"[Title/Abstract] or "cost estimation"[Title/Abstract]) AND (method$ or methodology OR validity OR generalizability OR comparison OR approach OR standard$ OR guideline$ OR recommendation$)</a:t>
                      </a:r>
                      <a:endParaRPr lang="en-GB" sz="1400" dirty="0">
                        <a:solidFill>
                          <a:sysClr val="windowText" lastClr="000000"/>
                        </a:solidFill>
                      </a:endParaRPr>
                    </a:p>
                  </a:txBody>
                  <a:tcPr/>
                </a:tc>
                <a:extLst>
                  <a:ext uri="{0D108BD9-81ED-4DB2-BD59-A6C34878D82A}">
                    <a16:rowId xmlns:a16="http://schemas.microsoft.com/office/drawing/2014/main" val="2683417918"/>
                  </a:ext>
                </a:extLst>
              </a:tr>
              <a:tr h="370840">
                <a:tc>
                  <a:txBody>
                    <a:bodyPr/>
                    <a:lstStyle/>
                    <a:p>
                      <a:r>
                        <a:rPr lang="en-GB" sz="1400" b="1" dirty="0" err="1"/>
                        <a:t>Econlit</a:t>
                      </a:r>
                      <a:endParaRPr lang="en-GB" sz="1400" b="1" dirty="0"/>
                    </a:p>
                  </a:txBody>
                  <a:tcPr/>
                </a:tc>
                <a:tc>
                  <a:txBody>
                    <a:bodyPr/>
                    <a:lstStyle/>
                    <a:p>
                      <a:pPr marL="342900" indent="-342900" fontAlgn="t">
                        <a:buAutoNum type="arabicPlain"/>
                      </a:pPr>
                      <a:r>
                        <a:rPr lang="en-GB" sz="1400" dirty="0">
                          <a:effectLst/>
                        </a:rPr>
                        <a:t>("costing" or (cost </a:t>
                      </a:r>
                      <a:r>
                        <a:rPr lang="en-GB" sz="1400" dirty="0" err="1">
                          <a:effectLst/>
                        </a:rPr>
                        <a:t>adj</a:t>
                      </a:r>
                      <a:r>
                        <a:rPr lang="en-GB" sz="1400" dirty="0">
                          <a:effectLst/>
                        </a:rPr>
                        <a:t> collect*) or (cost </a:t>
                      </a:r>
                      <a:r>
                        <a:rPr lang="en-GB" sz="1400" dirty="0" err="1">
                          <a:effectLst/>
                        </a:rPr>
                        <a:t>adj</a:t>
                      </a:r>
                      <a:r>
                        <a:rPr lang="en-GB" sz="1400" dirty="0">
                          <a:effectLst/>
                        </a:rPr>
                        <a:t> </a:t>
                      </a:r>
                      <a:r>
                        <a:rPr lang="en-GB" sz="1400" dirty="0" err="1">
                          <a:effectLst/>
                        </a:rPr>
                        <a:t>estimat</a:t>
                      </a:r>
                      <a:r>
                        <a:rPr lang="en-GB" sz="1400" dirty="0">
                          <a:effectLst/>
                        </a:rPr>
                        <a:t>*) or (cost </a:t>
                      </a:r>
                      <a:r>
                        <a:rPr lang="en-GB" sz="1400" dirty="0" err="1">
                          <a:effectLst/>
                        </a:rPr>
                        <a:t>adj</a:t>
                      </a:r>
                      <a:r>
                        <a:rPr lang="en-GB" sz="1400" dirty="0">
                          <a:effectLst/>
                        </a:rPr>
                        <a:t> </a:t>
                      </a:r>
                      <a:r>
                        <a:rPr lang="en-GB" sz="1400" dirty="0" err="1">
                          <a:effectLst/>
                        </a:rPr>
                        <a:t>measur</a:t>
                      </a:r>
                      <a:r>
                        <a:rPr lang="en-GB" sz="1400" dirty="0">
                          <a:effectLst/>
                        </a:rPr>
                        <a:t>*) or (cost </a:t>
                      </a:r>
                      <a:r>
                        <a:rPr lang="en-GB" sz="1400" dirty="0" err="1">
                          <a:effectLst/>
                        </a:rPr>
                        <a:t>adj</a:t>
                      </a:r>
                      <a:r>
                        <a:rPr lang="en-GB" sz="1400" dirty="0">
                          <a:effectLst/>
                        </a:rPr>
                        <a:t> </a:t>
                      </a:r>
                      <a:r>
                        <a:rPr lang="en-GB" sz="1400" dirty="0" err="1">
                          <a:effectLst/>
                        </a:rPr>
                        <a:t>valu</a:t>
                      </a:r>
                      <a:r>
                        <a:rPr lang="en-GB" sz="1400" dirty="0">
                          <a:effectLst/>
                        </a:rPr>
                        <a:t>*) or (cost </a:t>
                      </a:r>
                      <a:r>
                        <a:rPr lang="en-GB" sz="1400" dirty="0" err="1">
                          <a:effectLst/>
                        </a:rPr>
                        <a:t>adj</a:t>
                      </a:r>
                      <a:r>
                        <a:rPr lang="en-GB" sz="1400" dirty="0">
                          <a:effectLst/>
                        </a:rPr>
                        <a:t> </a:t>
                      </a:r>
                      <a:r>
                        <a:rPr lang="en-GB" sz="1400" dirty="0" err="1">
                          <a:effectLst/>
                        </a:rPr>
                        <a:t>calculat</a:t>
                      </a:r>
                      <a:r>
                        <a:rPr lang="en-GB" sz="1400" dirty="0">
                          <a:effectLst/>
                        </a:rPr>
                        <a:t>*) or (cost </a:t>
                      </a:r>
                      <a:r>
                        <a:rPr lang="en-GB" sz="1400" dirty="0" err="1">
                          <a:effectLst/>
                        </a:rPr>
                        <a:t>adj</a:t>
                      </a:r>
                      <a:r>
                        <a:rPr lang="en-GB" sz="1400" dirty="0">
                          <a:effectLst/>
                        </a:rPr>
                        <a:t> </a:t>
                      </a:r>
                      <a:r>
                        <a:rPr lang="en-GB" sz="1400" dirty="0" err="1">
                          <a:effectLst/>
                        </a:rPr>
                        <a:t>analys</a:t>
                      </a:r>
                      <a:r>
                        <a:rPr lang="en-GB" sz="1400" dirty="0">
                          <a:effectLst/>
                        </a:rPr>
                        <a:t>*)).</a:t>
                      </a:r>
                      <a:r>
                        <a:rPr lang="en-GB" sz="1400" dirty="0" err="1">
                          <a:effectLst/>
                        </a:rPr>
                        <a:t>mp</a:t>
                      </a:r>
                      <a:r>
                        <a:rPr lang="en-GB" sz="1400" dirty="0">
                          <a:effectLst/>
                        </a:rPr>
                        <a:t>. </a:t>
                      </a:r>
                    </a:p>
                    <a:p>
                      <a:pPr marL="342900" indent="-342900" fontAlgn="t">
                        <a:buAutoNum type="arabicPlain"/>
                      </a:pPr>
                      <a:r>
                        <a:rPr lang="en-GB" sz="1400" dirty="0">
                          <a:effectLst/>
                        </a:rPr>
                        <a:t>(method$ or methodology or valid* or </a:t>
                      </a:r>
                      <a:r>
                        <a:rPr lang="en-GB" sz="1400" dirty="0" err="1">
                          <a:effectLst/>
                        </a:rPr>
                        <a:t>generalizab</a:t>
                      </a:r>
                      <a:r>
                        <a:rPr lang="en-GB" sz="1400" dirty="0">
                          <a:effectLst/>
                        </a:rPr>
                        <a:t>* or </a:t>
                      </a:r>
                      <a:r>
                        <a:rPr lang="en-GB" sz="1400" dirty="0" err="1">
                          <a:effectLst/>
                        </a:rPr>
                        <a:t>compar</a:t>
                      </a:r>
                      <a:r>
                        <a:rPr lang="en-GB" sz="1400" dirty="0">
                          <a:effectLst/>
                        </a:rPr>
                        <a:t>* or approach* or standard$ or guideline$ or recommendation$ or </a:t>
                      </a:r>
                      <a:r>
                        <a:rPr lang="en-GB" sz="1400" dirty="0" err="1">
                          <a:effectLst/>
                        </a:rPr>
                        <a:t>accura</a:t>
                      </a:r>
                      <a:r>
                        <a:rPr lang="en-GB" sz="1400" dirty="0">
                          <a:effectLst/>
                        </a:rPr>
                        <a:t>* or bias).</a:t>
                      </a:r>
                      <a:r>
                        <a:rPr lang="en-GB" sz="1400" dirty="0" err="1">
                          <a:effectLst/>
                        </a:rPr>
                        <a:t>mp</a:t>
                      </a:r>
                      <a:r>
                        <a:rPr lang="en-GB" sz="1400" dirty="0">
                          <a:effectLst/>
                        </a:rPr>
                        <a:t>. </a:t>
                      </a:r>
                    </a:p>
                    <a:p>
                      <a:pPr marL="342900" indent="-342900" fontAlgn="t">
                        <a:buAutoNum type="arabicPlain"/>
                      </a:pPr>
                      <a:r>
                        <a:rPr lang="en-GB" sz="1400" dirty="0">
                          <a:effectLst/>
                        </a:rPr>
                        <a:t>(HIV or "human immunodeficiency virus" or AIDS or "advanced immune disease syndrome" or TB or tuberculosis or malaria or </a:t>
                      </a:r>
                      <a:r>
                        <a:rPr lang="en-GB" sz="1400" dirty="0" err="1">
                          <a:effectLst/>
                        </a:rPr>
                        <a:t>immuniz</a:t>
                      </a:r>
                      <a:r>
                        <a:rPr lang="en-GB" sz="1400" dirty="0">
                          <a:effectLst/>
                        </a:rPr>
                        <a:t>* or </a:t>
                      </a:r>
                      <a:r>
                        <a:rPr lang="en-GB" sz="1400" dirty="0" err="1">
                          <a:effectLst/>
                        </a:rPr>
                        <a:t>vaccinat</a:t>
                      </a:r>
                      <a:r>
                        <a:rPr lang="en-GB" sz="1400" dirty="0">
                          <a:effectLst/>
                        </a:rPr>
                        <a:t>* or disease* or ill* or health* or treat* or care or medic*).</a:t>
                      </a:r>
                      <a:r>
                        <a:rPr lang="en-GB" sz="1400" dirty="0" err="1">
                          <a:effectLst/>
                        </a:rPr>
                        <a:t>mp</a:t>
                      </a:r>
                      <a:r>
                        <a:rPr lang="en-GB" sz="1400" dirty="0">
                          <a:effectLst/>
                        </a:rPr>
                        <a:t>. </a:t>
                      </a:r>
                    </a:p>
                    <a:p>
                      <a:pPr marL="342900" indent="-342900" fontAlgn="t">
                        <a:buAutoNum type="arabicPlain"/>
                      </a:pPr>
                      <a:r>
                        <a:rPr lang="en-GB" sz="1400" dirty="0">
                          <a:effectLst/>
                        </a:rPr>
                        <a:t>1 and 2 and 3</a:t>
                      </a:r>
                      <a:endParaRPr lang="en-GB" sz="1400" dirty="0">
                        <a:solidFill>
                          <a:schemeClr val="dk1"/>
                        </a:solidFill>
                        <a:effectLst/>
                        <a:latin typeface="+mn-lt"/>
                        <a:ea typeface="+mn-ea"/>
                        <a:cs typeface="+mn-cs"/>
                      </a:endParaRPr>
                    </a:p>
                  </a:txBody>
                  <a:tcPr/>
                </a:tc>
                <a:extLst>
                  <a:ext uri="{0D108BD9-81ED-4DB2-BD59-A6C34878D82A}">
                    <a16:rowId xmlns:a16="http://schemas.microsoft.com/office/drawing/2014/main" val="4178311343"/>
                  </a:ext>
                </a:extLst>
              </a:tr>
              <a:tr h="370840">
                <a:tc>
                  <a:txBody>
                    <a:bodyPr/>
                    <a:lstStyle/>
                    <a:p>
                      <a:r>
                        <a:rPr lang="en-GB" sz="1400" b="1" dirty="0"/>
                        <a:t>Global Health</a:t>
                      </a:r>
                    </a:p>
                  </a:txBody>
                  <a:tcPr/>
                </a:tc>
                <a:tc>
                  <a:txBody>
                    <a:bodyPr/>
                    <a:lstStyle/>
                    <a:p>
                      <a:pPr marL="342900" indent="-342900" fontAlgn="t">
                        <a:buAutoNum type="arabicPlain"/>
                      </a:pPr>
                      <a:r>
                        <a:rPr lang="en-GB" sz="1400" dirty="0">
                          <a:effectLst/>
                        </a:rPr>
                        <a:t>("costing" or (cost </a:t>
                      </a:r>
                      <a:r>
                        <a:rPr lang="en-GB" sz="1400" dirty="0" err="1">
                          <a:effectLst/>
                        </a:rPr>
                        <a:t>adj</a:t>
                      </a:r>
                      <a:r>
                        <a:rPr lang="en-GB" sz="1400" dirty="0">
                          <a:effectLst/>
                        </a:rPr>
                        <a:t> collect*) or (cost </a:t>
                      </a:r>
                      <a:r>
                        <a:rPr lang="en-GB" sz="1400" dirty="0" err="1">
                          <a:effectLst/>
                        </a:rPr>
                        <a:t>adj</a:t>
                      </a:r>
                      <a:r>
                        <a:rPr lang="en-GB" sz="1400" dirty="0">
                          <a:effectLst/>
                        </a:rPr>
                        <a:t> </a:t>
                      </a:r>
                      <a:r>
                        <a:rPr lang="en-GB" sz="1400" dirty="0" err="1">
                          <a:effectLst/>
                        </a:rPr>
                        <a:t>estimat</a:t>
                      </a:r>
                      <a:r>
                        <a:rPr lang="en-GB" sz="1400" dirty="0">
                          <a:effectLst/>
                        </a:rPr>
                        <a:t>*) or (cost </a:t>
                      </a:r>
                      <a:r>
                        <a:rPr lang="en-GB" sz="1400" dirty="0" err="1">
                          <a:effectLst/>
                        </a:rPr>
                        <a:t>adj</a:t>
                      </a:r>
                      <a:r>
                        <a:rPr lang="en-GB" sz="1400" dirty="0">
                          <a:effectLst/>
                        </a:rPr>
                        <a:t> </a:t>
                      </a:r>
                      <a:r>
                        <a:rPr lang="en-GB" sz="1400" dirty="0" err="1">
                          <a:effectLst/>
                        </a:rPr>
                        <a:t>measur</a:t>
                      </a:r>
                      <a:r>
                        <a:rPr lang="en-GB" sz="1400" dirty="0">
                          <a:effectLst/>
                        </a:rPr>
                        <a:t>*) or (cost </a:t>
                      </a:r>
                      <a:r>
                        <a:rPr lang="en-GB" sz="1400" dirty="0" err="1">
                          <a:effectLst/>
                        </a:rPr>
                        <a:t>adj</a:t>
                      </a:r>
                      <a:r>
                        <a:rPr lang="en-GB" sz="1400" dirty="0">
                          <a:effectLst/>
                        </a:rPr>
                        <a:t> </a:t>
                      </a:r>
                      <a:r>
                        <a:rPr lang="en-GB" sz="1400" dirty="0" err="1">
                          <a:effectLst/>
                        </a:rPr>
                        <a:t>valu</a:t>
                      </a:r>
                      <a:r>
                        <a:rPr lang="en-GB" sz="1400" dirty="0">
                          <a:effectLst/>
                        </a:rPr>
                        <a:t>*) or (cost </a:t>
                      </a:r>
                      <a:r>
                        <a:rPr lang="en-GB" sz="1400" dirty="0" err="1">
                          <a:effectLst/>
                        </a:rPr>
                        <a:t>adj</a:t>
                      </a:r>
                      <a:r>
                        <a:rPr lang="en-GB" sz="1400" dirty="0">
                          <a:effectLst/>
                        </a:rPr>
                        <a:t> </a:t>
                      </a:r>
                      <a:r>
                        <a:rPr lang="en-GB" sz="1400" dirty="0" err="1">
                          <a:effectLst/>
                        </a:rPr>
                        <a:t>calculat</a:t>
                      </a:r>
                      <a:r>
                        <a:rPr lang="en-GB" sz="1400" dirty="0">
                          <a:effectLst/>
                        </a:rPr>
                        <a:t>*) or (cost </a:t>
                      </a:r>
                      <a:r>
                        <a:rPr lang="en-GB" sz="1400" dirty="0" err="1">
                          <a:effectLst/>
                        </a:rPr>
                        <a:t>adj</a:t>
                      </a:r>
                      <a:r>
                        <a:rPr lang="en-GB" sz="1400" dirty="0">
                          <a:effectLst/>
                        </a:rPr>
                        <a:t> </a:t>
                      </a:r>
                      <a:r>
                        <a:rPr lang="en-GB" sz="1400" dirty="0" err="1">
                          <a:effectLst/>
                        </a:rPr>
                        <a:t>analys</a:t>
                      </a:r>
                      <a:r>
                        <a:rPr lang="en-GB" sz="1400" dirty="0">
                          <a:effectLst/>
                        </a:rPr>
                        <a:t>*)).</a:t>
                      </a:r>
                      <a:r>
                        <a:rPr lang="en-GB" sz="1400" dirty="0" err="1">
                          <a:effectLst/>
                        </a:rPr>
                        <a:t>mp</a:t>
                      </a:r>
                      <a:r>
                        <a:rPr lang="en-GB" sz="1400" dirty="0">
                          <a:effectLst/>
                        </a:rPr>
                        <a:t>. </a:t>
                      </a:r>
                    </a:p>
                    <a:p>
                      <a:pPr marL="342900" indent="-342900" fontAlgn="t">
                        <a:buAutoNum type="arabicPlain"/>
                      </a:pPr>
                      <a:r>
                        <a:rPr lang="en-GB" sz="1400" dirty="0">
                          <a:effectLst/>
                        </a:rPr>
                        <a:t>(method$ or methodology or valid* or </a:t>
                      </a:r>
                      <a:r>
                        <a:rPr lang="en-GB" sz="1400" dirty="0" err="1">
                          <a:effectLst/>
                        </a:rPr>
                        <a:t>generalizab</a:t>
                      </a:r>
                      <a:r>
                        <a:rPr lang="en-GB" sz="1400" dirty="0">
                          <a:effectLst/>
                        </a:rPr>
                        <a:t>* or </a:t>
                      </a:r>
                      <a:r>
                        <a:rPr lang="en-GB" sz="1400" dirty="0" err="1">
                          <a:effectLst/>
                        </a:rPr>
                        <a:t>compar</a:t>
                      </a:r>
                      <a:r>
                        <a:rPr lang="en-GB" sz="1400" dirty="0">
                          <a:effectLst/>
                        </a:rPr>
                        <a:t>* or approach* or standard$ or guideline$ or recommendation$ or </a:t>
                      </a:r>
                      <a:r>
                        <a:rPr lang="en-GB" sz="1400" dirty="0" err="1">
                          <a:effectLst/>
                        </a:rPr>
                        <a:t>accura</a:t>
                      </a:r>
                      <a:r>
                        <a:rPr lang="en-GB" sz="1400" dirty="0">
                          <a:effectLst/>
                        </a:rPr>
                        <a:t>* or bias).</a:t>
                      </a:r>
                      <a:r>
                        <a:rPr lang="en-GB" sz="1400" dirty="0" err="1">
                          <a:effectLst/>
                        </a:rPr>
                        <a:t>mp</a:t>
                      </a:r>
                      <a:r>
                        <a:rPr lang="en-GB" sz="1400" dirty="0">
                          <a:effectLst/>
                        </a:rPr>
                        <a:t>. </a:t>
                      </a:r>
                    </a:p>
                    <a:p>
                      <a:pPr marL="342900" indent="-342900" fontAlgn="t">
                        <a:buAutoNum type="arabicPlain"/>
                      </a:pPr>
                      <a:r>
                        <a:rPr lang="en-GB" sz="1400" dirty="0">
                          <a:effectLst/>
                        </a:rPr>
                        <a:t>1 and 2</a:t>
                      </a:r>
                      <a:endParaRPr lang="en-GB" sz="1400" dirty="0">
                        <a:solidFill>
                          <a:schemeClr val="dk1"/>
                        </a:solidFill>
                        <a:effectLst/>
                        <a:latin typeface="+mn-lt"/>
                        <a:ea typeface="+mn-ea"/>
                        <a:cs typeface="+mn-cs"/>
                      </a:endParaRPr>
                    </a:p>
                  </a:txBody>
                  <a:tcPr/>
                </a:tc>
                <a:extLst>
                  <a:ext uri="{0D108BD9-81ED-4DB2-BD59-A6C34878D82A}">
                    <a16:rowId xmlns:a16="http://schemas.microsoft.com/office/drawing/2014/main" val="2582502302"/>
                  </a:ext>
                </a:extLst>
              </a:tr>
              <a:tr h="370840">
                <a:tc>
                  <a:txBody>
                    <a:bodyPr/>
                    <a:lstStyle/>
                    <a:p>
                      <a:r>
                        <a:rPr lang="en-GB" sz="1400" b="1" dirty="0" err="1"/>
                        <a:t>Embase</a:t>
                      </a:r>
                      <a:endParaRPr lang="en-GB" sz="1400" b="1" dirty="0"/>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400" dirty="0">
                          <a:effectLst/>
                        </a:rPr>
                        <a:t>(("costing" or "cost collection" or "cost estimation" or "cost measurement") </a:t>
                      </a:r>
                      <a:r>
                        <a:rPr lang="en-GB" sz="1400" dirty="0" err="1">
                          <a:effectLst/>
                        </a:rPr>
                        <a:t>adj</a:t>
                      </a:r>
                      <a:r>
                        <a:rPr lang="en-GB" sz="1400" dirty="0">
                          <a:effectLst/>
                        </a:rPr>
                        <a:t> (method$ or methodology or valid* or </a:t>
                      </a:r>
                      <a:r>
                        <a:rPr lang="en-GB" sz="1400" dirty="0" err="1">
                          <a:effectLst/>
                        </a:rPr>
                        <a:t>generalizab</a:t>
                      </a:r>
                      <a:r>
                        <a:rPr lang="en-GB" sz="1400" dirty="0">
                          <a:effectLst/>
                        </a:rPr>
                        <a:t>* or </a:t>
                      </a:r>
                      <a:r>
                        <a:rPr lang="en-GB" sz="1400" dirty="0" err="1">
                          <a:effectLst/>
                        </a:rPr>
                        <a:t>compar</a:t>
                      </a:r>
                      <a:r>
                        <a:rPr lang="en-GB" sz="1400" dirty="0">
                          <a:effectLst/>
                        </a:rPr>
                        <a:t>* or approach* or standard$ or guideline$ or recommendation$ or </a:t>
                      </a:r>
                      <a:r>
                        <a:rPr lang="en-GB" sz="1400" dirty="0" err="1">
                          <a:effectLst/>
                        </a:rPr>
                        <a:t>accura</a:t>
                      </a:r>
                      <a:r>
                        <a:rPr lang="en-GB" sz="1400" dirty="0">
                          <a:effectLst/>
                        </a:rPr>
                        <a:t>* or bias)).</a:t>
                      </a:r>
                      <a:r>
                        <a:rPr lang="en-GB" sz="1400" dirty="0" err="1">
                          <a:effectLst/>
                        </a:rPr>
                        <a:t>mp</a:t>
                      </a:r>
                      <a:r>
                        <a:rPr lang="en-GB" sz="1400" dirty="0">
                          <a:effectLst/>
                        </a:rPr>
                        <a:t>. </a:t>
                      </a:r>
                      <a:endParaRPr lang="en-GB" sz="1400" dirty="0">
                        <a:solidFill>
                          <a:schemeClr val="dk1"/>
                        </a:solidFill>
                        <a:effectLst/>
                        <a:latin typeface="+mn-lt"/>
                        <a:ea typeface="+mn-ea"/>
                        <a:cs typeface="+mn-cs"/>
                      </a:endParaRPr>
                    </a:p>
                  </a:txBody>
                  <a:tcPr/>
                </a:tc>
                <a:extLst>
                  <a:ext uri="{0D108BD9-81ED-4DB2-BD59-A6C34878D82A}">
                    <a16:rowId xmlns:a16="http://schemas.microsoft.com/office/drawing/2014/main" val="3522144230"/>
                  </a:ext>
                </a:extLst>
              </a:tr>
            </a:tbl>
          </a:graphicData>
        </a:graphic>
      </p:graphicFrame>
    </p:spTree>
    <p:extLst>
      <p:ext uri="{BB962C8B-B14F-4D97-AF65-F5344CB8AC3E}">
        <p14:creationId xmlns:p14="http://schemas.microsoft.com/office/powerpoint/2010/main" val="106092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000000-0008-0000-0000-000002000000}"/>
              </a:ext>
            </a:extLst>
          </p:cNvPr>
          <p:cNvSpPr/>
          <p:nvPr/>
        </p:nvSpPr>
        <p:spPr>
          <a:xfrm>
            <a:off x="188167" y="1356653"/>
            <a:ext cx="1843286" cy="738247"/>
          </a:xfrm>
          <a:prstGeom prst="rect">
            <a:avLst/>
          </a:prstGeom>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err="1"/>
              <a:t>Pubmed</a:t>
            </a:r>
            <a:endParaRPr lang="en-GB" sz="1100" dirty="0">
              <a:solidFill>
                <a:sysClr val="windowText" lastClr="000000"/>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en-GB" sz="1100" b="1" i="0" dirty="0">
                <a:solidFill>
                  <a:sysClr val="windowText" lastClr="000000"/>
                </a:solidFill>
                <a:effectLst/>
                <a:latin typeface="+mn-lt"/>
                <a:ea typeface="+mn-ea"/>
                <a:cs typeface="+mn-cs"/>
              </a:rPr>
              <a:t>2638</a:t>
            </a:r>
            <a:r>
              <a:rPr lang="en-GB" sz="1100" b="0" i="0" baseline="0" dirty="0">
                <a:solidFill>
                  <a:sysClr val="windowText" lastClr="000000"/>
                </a:solidFill>
                <a:effectLst/>
                <a:latin typeface="+mn-lt"/>
                <a:ea typeface="+mn-ea"/>
                <a:cs typeface="+mn-cs"/>
              </a:rPr>
              <a:t> results, of which </a:t>
            </a:r>
            <a:r>
              <a:rPr lang="en-GB" sz="1100" b="1" i="0" baseline="0" dirty="0">
                <a:solidFill>
                  <a:sysClr val="windowText" lastClr="000000"/>
                </a:solidFill>
                <a:effectLst/>
                <a:latin typeface="+mn-lt"/>
                <a:ea typeface="+mn-ea"/>
                <a:cs typeface="+mn-cs"/>
              </a:rPr>
              <a:t>255</a:t>
            </a:r>
            <a:r>
              <a:rPr lang="en-GB" sz="1100" b="0" i="0" baseline="0" dirty="0">
                <a:solidFill>
                  <a:sysClr val="windowText" lastClr="000000"/>
                </a:solidFill>
                <a:effectLst/>
                <a:latin typeface="+mn-lt"/>
                <a:ea typeface="+mn-ea"/>
                <a:cs typeface="+mn-cs"/>
              </a:rPr>
              <a:t> selected for abstract review</a:t>
            </a:r>
            <a:endParaRPr lang="en-GB" sz="1100" b="1" i="0" dirty="0">
              <a:solidFill>
                <a:sysClr val="windowText" lastClr="000000"/>
              </a:solidFill>
              <a:effectLst/>
              <a:latin typeface="+mn-lt"/>
              <a:ea typeface="+mn-ea"/>
              <a:cs typeface="+mn-cs"/>
            </a:endParaRPr>
          </a:p>
        </p:txBody>
      </p:sp>
      <p:sp>
        <p:nvSpPr>
          <p:cNvPr id="5" name="Rectangle 4">
            <a:extLst>
              <a:ext uri="{FF2B5EF4-FFF2-40B4-BE49-F238E27FC236}">
                <a16:creationId xmlns:a16="http://schemas.microsoft.com/office/drawing/2014/main" id="{00000000-0008-0000-0000-000005000000}"/>
              </a:ext>
            </a:extLst>
          </p:cNvPr>
          <p:cNvSpPr/>
          <p:nvPr/>
        </p:nvSpPr>
        <p:spPr>
          <a:xfrm>
            <a:off x="2227142" y="1363584"/>
            <a:ext cx="1781568" cy="731315"/>
          </a:xfrm>
          <a:prstGeom prst="rect">
            <a:avLst/>
          </a:prstGeom>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err="1"/>
              <a:t>Econlit</a:t>
            </a:r>
            <a:endParaRPr lang="en-GB" sz="1100" b="1" dirty="0"/>
          </a:p>
          <a:p>
            <a:pPr algn="ctr"/>
            <a:r>
              <a:rPr lang="en-GB" sz="1100" b="1" i="0" baseline="0" dirty="0">
                <a:solidFill>
                  <a:sysClr val="windowText" lastClr="000000"/>
                </a:solidFill>
                <a:effectLst/>
                <a:latin typeface="+mn-lt"/>
                <a:ea typeface="+mn-ea"/>
                <a:cs typeface="+mn-cs"/>
              </a:rPr>
              <a:t>387 </a:t>
            </a:r>
            <a:r>
              <a:rPr lang="en-GB" sz="1100" b="0" i="0" baseline="0" dirty="0">
                <a:solidFill>
                  <a:sysClr val="windowText" lastClr="000000"/>
                </a:solidFill>
                <a:effectLst/>
                <a:latin typeface="+mn-lt"/>
                <a:ea typeface="+mn-ea"/>
                <a:cs typeface="+mn-cs"/>
              </a:rPr>
              <a:t>results, of which </a:t>
            </a:r>
            <a:r>
              <a:rPr lang="en-GB" sz="1100" b="1" i="0" baseline="0" dirty="0">
                <a:solidFill>
                  <a:sysClr val="windowText" lastClr="000000"/>
                </a:solidFill>
                <a:effectLst/>
                <a:latin typeface="+mn-lt"/>
                <a:ea typeface="+mn-ea"/>
                <a:cs typeface="+mn-cs"/>
              </a:rPr>
              <a:t>55</a:t>
            </a:r>
            <a:r>
              <a:rPr lang="en-GB" sz="1100" b="0" i="0" baseline="0" dirty="0">
                <a:solidFill>
                  <a:sysClr val="windowText" lastClr="000000"/>
                </a:solidFill>
                <a:effectLst/>
                <a:latin typeface="+mn-lt"/>
                <a:ea typeface="+mn-ea"/>
                <a:cs typeface="+mn-cs"/>
              </a:rPr>
              <a:t> selected for abstract review</a:t>
            </a:r>
            <a:endParaRPr lang="en-GB" sz="1100" b="1" i="0" dirty="0">
              <a:solidFill>
                <a:sysClr val="windowText" lastClr="000000"/>
              </a:solidFill>
              <a:effectLst/>
              <a:latin typeface="+mn-lt"/>
              <a:ea typeface="+mn-ea"/>
              <a:cs typeface="+mn-cs"/>
            </a:endParaRPr>
          </a:p>
        </p:txBody>
      </p:sp>
      <p:sp>
        <p:nvSpPr>
          <p:cNvPr id="6" name="Rectangle 5">
            <a:extLst>
              <a:ext uri="{FF2B5EF4-FFF2-40B4-BE49-F238E27FC236}">
                <a16:creationId xmlns:a16="http://schemas.microsoft.com/office/drawing/2014/main" id="{00000000-0008-0000-0000-000006000000}"/>
              </a:ext>
            </a:extLst>
          </p:cNvPr>
          <p:cNvSpPr/>
          <p:nvPr/>
        </p:nvSpPr>
        <p:spPr>
          <a:xfrm>
            <a:off x="4204398" y="1380873"/>
            <a:ext cx="2048230" cy="737292"/>
          </a:xfrm>
          <a:prstGeom prst="rect">
            <a:avLst/>
          </a:prstGeom>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t>Global Health</a:t>
            </a:r>
          </a:p>
          <a:p>
            <a:pPr algn="ctr"/>
            <a:r>
              <a:rPr lang="en-GB" sz="1100" b="1" i="0" baseline="0" dirty="0">
                <a:solidFill>
                  <a:sysClr val="windowText" lastClr="000000"/>
                </a:solidFill>
                <a:effectLst/>
                <a:latin typeface="+mn-lt"/>
                <a:ea typeface="+mn-ea"/>
                <a:cs typeface="+mn-cs"/>
              </a:rPr>
              <a:t>2224 </a:t>
            </a:r>
            <a:r>
              <a:rPr lang="en-GB" sz="1100" b="0" i="0" baseline="0" dirty="0">
                <a:solidFill>
                  <a:sysClr val="windowText" lastClr="000000"/>
                </a:solidFill>
                <a:effectLst/>
                <a:latin typeface="+mn-lt"/>
                <a:ea typeface="+mn-ea"/>
                <a:cs typeface="+mn-cs"/>
              </a:rPr>
              <a:t>results, of which </a:t>
            </a:r>
            <a:r>
              <a:rPr lang="en-GB" sz="1100" b="1" i="0" baseline="0" dirty="0">
                <a:solidFill>
                  <a:sysClr val="windowText" lastClr="000000"/>
                </a:solidFill>
                <a:effectLst/>
                <a:latin typeface="+mn-lt"/>
                <a:ea typeface="+mn-ea"/>
                <a:cs typeface="+mn-cs"/>
              </a:rPr>
              <a:t>64</a:t>
            </a:r>
            <a:r>
              <a:rPr lang="en-GB" sz="1100" b="0" i="0" baseline="0" dirty="0">
                <a:solidFill>
                  <a:sysClr val="windowText" lastClr="000000"/>
                </a:solidFill>
                <a:effectLst/>
                <a:latin typeface="+mn-lt"/>
                <a:ea typeface="+mn-ea"/>
                <a:cs typeface="+mn-cs"/>
              </a:rPr>
              <a:t> selected for abstract review</a:t>
            </a:r>
            <a:endParaRPr lang="en-GB" sz="1100" b="1" i="0" dirty="0">
              <a:solidFill>
                <a:sysClr val="windowText" lastClr="000000"/>
              </a:solidFill>
              <a:effectLst/>
              <a:latin typeface="+mn-lt"/>
              <a:ea typeface="+mn-ea"/>
              <a:cs typeface="+mn-cs"/>
            </a:endParaRPr>
          </a:p>
        </p:txBody>
      </p:sp>
      <p:sp>
        <p:nvSpPr>
          <p:cNvPr id="7" name="Rectangle 6">
            <a:extLst>
              <a:ext uri="{FF2B5EF4-FFF2-40B4-BE49-F238E27FC236}">
                <a16:creationId xmlns:a16="http://schemas.microsoft.com/office/drawing/2014/main" id="{00000000-0008-0000-0000-000007000000}"/>
              </a:ext>
            </a:extLst>
          </p:cNvPr>
          <p:cNvSpPr/>
          <p:nvPr/>
        </p:nvSpPr>
        <p:spPr>
          <a:xfrm>
            <a:off x="6556150" y="1371106"/>
            <a:ext cx="2131231" cy="747059"/>
          </a:xfrm>
          <a:prstGeom prst="rect">
            <a:avLst/>
          </a:prstGeom>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err="1"/>
              <a:t>Embase</a:t>
            </a:r>
            <a:endParaRPr lang="en-GB" sz="1100" b="1" dirty="0"/>
          </a:p>
          <a:p>
            <a:pPr algn="ctr"/>
            <a:r>
              <a:rPr lang="en-GB" sz="1100" b="1" i="0" baseline="0" dirty="0">
                <a:solidFill>
                  <a:sysClr val="windowText" lastClr="000000"/>
                </a:solidFill>
                <a:effectLst/>
                <a:latin typeface="+mn-lt"/>
                <a:ea typeface="+mn-ea"/>
                <a:cs typeface="+mn-cs"/>
              </a:rPr>
              <a:t>682 </a:t>
            </a:r>
            <a:r>
              <a:rPr lang="en-GB" sz="1100" b="0" i="0" baseline="0" dirty="0">
                <a:solidFill>
                  <a:sysClr val="windowText" lastClr="000000"/>
                </a:solidFill>
                <a:effectLst/>
                <a:latin typeface="+mn-lt"/>
                <a:ea typeface="+mn-ea"/>
                <a:cs typeface="+mn-cs"/>
              </a:rPr>
              <a:t>results, of which </a:t>
            </a:r>
            <a:r>
              <a:rPr lang="en-GB" sz="1100" b="1" i="0" baseline="0" dirty="0">
                <a:solidFill>
                  <a:sysClr val="windowText" lastClr="000000"/>
                </a:solidFill>
                <a:effectLst/>
                <a:latin typeface="+mn-lt"/>
                <a:ea typeface="+mn-ea"/>
                <a:cs typeface="+mn-cs"/>
              </a:rPr>
              <a:t>140</a:t>
            </a:r>
            <a:r>
              <a:rPr lang="en-GB" sz="1100" b="0" i="0" baseline="0" dirty="0">
                <a:solidFill>
                  <a:sysClr val="windowText" lastClr="000000"/>
                </a:solidFill>
                <a:effectLst/>
                <a:latin typeface="+mn-lt"/>
                <a:ea typeface="+mn-ea"/>
                <a:cs typeface="+mn-cs"/>
              </a:rPr>
              <a:t> selected for abstract review</a:t>
            </a:r>
            <a:endParaRPr lang="en-GB" sz="1100" b="1" i="0" dirty="0">
              <a:solidFill>
                <a:sysClr val="windowText" lastClr="000000"/>
              </a:solidFill>
              <a:effectLst/>
              <a:latin typeface="+mn-lt"/>
              <a:ea typeface="+mn-ea"/>
              <a:cs typeface="+mn-cs"/>
            </a:endParaRPr>
          </a:p>
        </p:txBody>
      </p:sp>
      <p:sp>
        <p:nvSpPr>
          <p:cNvPr id="8" name="Rectangle 7">
            <a:extLst>
              <a:ext uri="{FF2B5EF4-FFF2-40B4-BE49-F238E27FC236}">
                <a16:creationId xmlns:a16="http://schemas.microsoft.com/office/drawing/2014/main" id="{00000000-0008-0000-0000-000003000000}"/>
              </a:ext>
            </a:extLst>
          </p:cNvPr>
          <p:cNvSpPr/>
          <p:nvPr/>
        </p:nvSpPr>
        <p:spPr>
          <a:xfrm>
            <a:off x="755576" y="3865110"/>
            <a:ext cx="1917703" cy="663091"/>
          </a:xfrm>
          <a:prstGeom prst="rect">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dirty="0"/>
              <a:t>DIRUM resource: methodological papers</a:t>
            </a:r>
          </a:p>
          <a:p>
            <a:pPr algn="ctr"/>
            <a:r>
              <a:rPr lang="en-GB" sz="1100" b="1" dirty="0"/>
              <a:t>18 </a:t>
            </a:r>
            <a:r>
              <a:rPr lang="en-GB" sz="1100" dirty="0"/>
              <a:t>additional papers included</a:t>
            </a:r>
          </a:p>
        </p:txBody>
      </p:sp>
      <p:sp>
        <p:nvSpPr>
          <p:cNvPr id="9" name="Rectangle 8">
            <a:extLst>
              <a:ext uri="{FF2B5EF4-FFF2-40B4-BE49-F238E27FC236}">
                <a16:creationId xmlns:a16="http://schemas.microsoft.com/office/drawing/2014/main" id="{00000000-0008-0000-0000-000004000000}"/>
              </a:ext>
            </a:extLst>
          </p:cNvPr>
          <p:cNvSpPr/>
          <p:nvPr/>
        </p:nvSpPr>
        <p:spPr>
          <a:xfrm>
            <a:off x="5537471" y="2903854"/>
            <a:ext cx="1853349" cy="410875"/>
          </a:xfrm>
          <a:prstGeom prst="rect">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t>23</a:t>
            </a:r>
            <a:r>
              <a:rPr lang="en-GB" sz="1100" dirty="0"/>
              <a:t> duplicates removed</a:t>
            </a:r>
          </a:p>
        </p:txBody>
      </p:sp>
      <p:sp>
        <p:nvSpPr>
          <p:cNvPr id="10" name="Rectangle 9">
            <a:extLst>
              <a:ext uri="{FF2B5EF4-FFF2-40B4-BE49-F238E27FC236}">
                <a16:creationId xmlns:a16="http://schemas.microsoft.com/office/drawing/2014/main" id="{00000000-0008-0000-0000-000008000000}"/>
              </a:ext>
            </a:extLst>
          </p:cNvPr>
          <p:cNvSpPr/>
          <p:nvPr/>
        </p:nvSpPr>
        <p:spPr>
          <a:xfrm>
            <a:off x="3275768" y="3544446"/>
            <a:ext cx="1763534" cy="399634"/>
          </a:xfrm>
          <a:prstGeom prst="rect">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t>491</a:t>
            </a:r>
            <a:r>
              <a:rPr lang="en-GB" sz="1100" baseline="0" dirty="0"/>
              <a:t> papers retained</a:t>
            </a:r>
            <a:endParaRPr lang="en-GB" sz="1100" dirty="0"/>
          </a:p>
        </p:txBody>
      </p:sp>
      <p:cxnSp>
        <p:nvCxnSpPr>
          <p:cNvPr id="11" name="Elbow Connector 10">
            <a:extLst>
              <a:ext uri="{FF2B5EF4-FFF2-40B4-BE49-F238E27FC236}">
                <a16:creationId xmlns:a16="http://schemas.microsoft.com/office/drawing/2014/main" id="{00000000-0008-0000-0000-00000A000000}"/>
              </a:ext>
            </a:extLst>
          </p:cNvPr>
          <p:cNvCxnSpPr/>
          <p:nvPr/>
        </p:nvCxnSpPr>
        <p:spPr>
          <a:xfrm rot="16200000" flipH="1">
            <a:off x="2042247" y="1108704"/>
            <a:ext cx="784577" cy="2756971"/>
          </a:xfrm>
          <a:prstGeom prst="bentConnector3">
            <a:avLst>
              <a:gd name="adj1" fmla="val 69211"/>
            </a:avLst>
          </a:prstGeom>
          <a:ln>
            <a:tailEnd type="triangle"/>
          </a:ln>
        </p:spPr>
        <p:style>
          <a:lnRef idx="1">
            <a:schemeClr val="dk1"/>
          </a:lnRef>
          <a:fillRef idx="0">
            <a:schemeClr val="dk1"/>
          </a:fillRef>
          <a:effectRef idx="0">
            <a:schemeClr val="dk1"/>
          </a:effectRef>
          <a:fontRef idx="minor">
            <a:schemeClr val="tx1"/>
          </a:fontRef>
        </p:style>
      </p:cxnSp>
      <p:cxnSp>
        <p:nvCxnSpPr>
          <p:cNvPr id="12" name="Elbow Connector 11">
            <a:extLst>
              <a:ext uri="{FF2B5EF4-FFF2-40B4-BE49-F238E27FC236}">
                <a16:creationId xmlns:a16="http://schemas.microsoft.com/office/drawing/2014/main" id="{00000000-0008-0000-0000-00000D000000}"/>
              </a:ext>
            </a:extLst>
          </p:cNvPr>
          <p:cNvCxnSpPr/>
          <p:nvPr/>
        </p:nvCxnSpPr>
        <p:spPr>
          <a:xfrm rot="16200000" flipH="1">
            <a:off x="3115858" y="2027259"/>
            <a:ext cx="784575" cy="919861"/>
          </a:xfrm>
          <a:prstGeom prst="bentConnector3">
            <a:avLst>
              <a:gd name="adj1" fmla="val 51478"/>
            </a:avLst>
          </a:prstGeom>
          <a:ln>
            <a:tailEnd type="triangle"/>
          </a:ln>
        </p:spPr>
        <p:style>
          <a:lnRef idx="1">
            <a:schemeClr val="dk1"/>
          </a:lnRef>
          <a:fillRef idx="0">
            <a:schemeClr val="dk1"/>
          </a:fillRef>
          <a:effectRef idx="0">
            <a:schemeClr val="dk1"/>
          </a:effectRef>
          <a:fontRef idx="minor">
            <a:schemeClr val="tx1"/>
          </a:fontRef>
        </p:style>
      </p:cxnSp>
      <p:cxnSp>
        <p:nvCxnSpPr>
          <p:cNvPr id="13" name="Elbow Connector 12">
            <a:extLst>
              <a:ext uri="{FF2B5EF4-FFF2-40B4-BE49-F238E27FC236}">
                <a16:creationId xmlns:a16="http://schemas.microsoft.com/office/drawing/2014/main" id="{00000000-0008-0000-0000-00000F000000}"/>
              </a:ext>
            </a:extLst>
          </p:cNvPr>
          <p:cNvCxnSpPr>
            <a:stCxn id="6" idx="2"/>
            <a:endCxn id="66" idx="0"/>
          </p:cNvCxnSpPr>
          <p:nvPr/>
        </p:nvCxnSpPr>
        <p:spPr>
          <a:xfrm rot="5400000">
            <a:off x="4310126" y="1975130"/>
            <a:ext cx="775353" cy="106142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00000000-0008-0000-0000-000011000000}"/>
              </a:ext>
            </a:extLst>
          </p:cNvPr>
          <p:cNvCxnSpPr/>
          <p:nvPr/>
        </p:nvCxnSpPr>
        <p:spPr>
          <a:xfrm rot="5400000">
            <a:off x="5700317" y="816788"/>
            <a:ext cx="761314" cy="3364066"/>
          </a:xfrm>
          <a:prstGeom prst="bentConnector3">
            <a:avLst>
              <a:gd name="adj1" fmla="val 7132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0000000-0008-0000-0000-000016000000}"/>
              </a:ext>
            </a:extLst>
          </p:cNvPr>
          <p:cNvCxnSpPr>
            <a:stCxn id="66" idx="2"/>
            <a:endCxn id="10" idx="0"/>
          </p:cNvCxnSpPr>
          <p:nvPr/>
        </p:nvCxnSpPr>
        <p:spPr>
          <a:xfrm flipH="1">
            <a:off x="4157535" y="3325067"/>
            <a:ext cx="9555" cy="219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0000000-0008-0000-0000-000018000000}"/>
              </a:ext>
            </a:extLst>
          </p:cNvPr>
          <p:cNvCxnSpPr>
            <a:stCxn id="10" idx="2"/>
            <a:endCxn id="17" idx="0"/>
          </p:cNvCxnSpPr>
          <p:nvPr/>
        </p:nvCxnSpPr>
        <p:spPr>
          <a:xfrm>
            <a:off x="4157535" y="3944080"/>
            <a:ext cx="6215" cy="565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0000000-0008-0000-0000-000019000000}"/>
              </a:ext>
            </a:extLst>
          </p:cNvPr>
          <p:cNvSpPr/>
          <p:nvPr/>
        </p:nvSpPr>
        <p:spPr>
          <a:xfrm>
            <a:off x="3231399" y="4509120"/>
            <a:ext cx="1864701" cy="506266"/>
          </a:xfrm>
          <a:prstGeom prst="rect">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dirty="0"/>
              <a:t>Abstract review: </a:t>
            </a:r>
          </a:p>
          <a:p>
            <a:pPr algn="ctr"/>
            <a:r>
              <a:rPr lang="en-GB" sz="1100" b="1" dirty="0"/>
              <a:t>477</a:t>
            </a:r>
            <a:r>
              <a:rPr lang="en-GB" sz="1100" dirty="0"/>
              <a:t> papers reviewed </a:t>
            </a:r>
          </a:p>
        </p:txBody>
      </p:sp>
      <p:cxnSp>
        <p:nvCxnSpPr>
          <p:cNvPr id="18" name="Elbow Connector 17">
            <a:extLst>
              <a:ext uri="{FF2B5EF4-FFF2-40B4-BE49-F238E27FC236}">
                <a16:creationId xmlns:a16="http://schemas.microsoft.com/office/drawing/2014/main" id="{00000000-0008-0000-0000-00001C000000}"/>
              </a:ext>
            </a:extLst>
          </p:cNvPr>
          <p:cNvCxnSpPr>
            <a:stCxn id="8" idx="3"/>
          </p:cNvCxnSpPr>
          <p:nvPr/>
        </p:nvCxnSpPr>
        <p:spPr>
          <a:xfrm>
            <a:off x="2673279" y="4196656"/>
            <a:ext cx="1034625" cy="312463"/>
          </a:xfrm>
          <a:prstGeom prst="bentConnector3">
            <a:avLst>
              <a:gd name="adj1" fmla="val 100126"/>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00000000-0008-0000-0000-000019000000}"/>
              </a:ext>
            </a:extLst>
          </p:cNvPr>
          <p:cNvSpPr/>
          <p:nvPr/>
        </p:nvSpPr>
        <p:spPr>
          <a:xfrm>
            <a:off x="3223929" y="5876006"/>
            <a:ext cx="1864701" cy="665224"/>
          </a:xfrm>
          <a:prstGeom prst="rect">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dirty="0"/>
              <a:t>Extraction: </a:t>
            </a:r>
          </a:p>
          <a:p>
            <a:pPr algn="ctr"/>
            <a:r>
              <a:rPr lang="en-GB" sz="1100" b="1" dirty="0"/>
              <a:t>331</a:t>
            </a:r>
            <a:r>
              <a:rPr lang="en-GB" sz="1100" dirty="0"/>
              <a:t> articles extracted </a:t>
            </a:r>
          </a:p>
        </p:txBody>
      </p:sp>
      <p:cxnSp>
        <p:nvCxnSpPr>
          <p:cNvPr id="20" name="Straight Arrow Connector 19"/>
          <p:cNvCxnSpPr>
            <a:stCxn id="17" idx="3"/>
            <a:endCxn id="23" idx="1"/>
          </p:cNvCxnSpPr>
          <p:nvPr/>
        </p:nvCxnSpPr>
        <p:spPr>
          <a:xfrm>
            <a:off x="5096100" y="4762253"/>
            <a:ext cx="4496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940697" y="5263254"/>
            <a:ext cx="2070494" cy="782616"/>
          </a:xfrm>
          <a:prstGeom prst="rect">
            <a:avLst/>
          </a:prstGeom>
          <a:solidFill>
            <a:sysClr val="window" lastClr="FFFF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ysClr val="windowText" lastClr="000000"/>
                </a:solidFill>
              </a:rPr>
              <a:t>Snowball sampling and manual searches for unpublished literature:</a:t>
            </a:r>
          </a:p>
          <a:p>
            <a:pPr algn="ctr"/>
            <a:r>
              <a:rPr lang="en-GB" sz="1100" b="1" dirty="0">
                <a:solidFill>
                  <a:sysClr val="windowText" lastClr="000000"/>
                </a:solidFill>
              </a:rPr>
              <a:t>62</a:t>
            </a:r>
            <a:r>
              <a:rPr lang="en-GB" sz="1100" dirty="0">
                <a:solidFill>
                  <a:sysClr val="windowText" lastClr="000000"/>
                </a:solidFill>
              </a:rPr>
              <a:t> additional papers included</a:t>
            </a:r>
            <a:endParaRPr lang="en-GB" sz="1100" dirty="0"/>
          </a:p>
        </p:txBody>
      </p:sp>
      <p:cxnSp>
        <p:nvCxnSpPr>
          <p:cNvPr id="22" name="Elbow Connector 21"/>
          <p:cNvCxnSpPr>
            <a:stCxn id="21" idx="3"/>
          </p:cNvCxnSpPr>
          <p:nvPr/>
        </p:nvCxnSpPr>
        <p:spPr>
          <a:xfrm>
            <a:off x="3011191" y="5654562"/>
            <a:ext cx="1020192" cy="19564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5545731" y="3807834"/>
            <a:ext cx="3238260" cy="1908837"/>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solidFill>
                  <a:sysClr val="windowText" lastClr="000000"/>
                </a:solidFill>
              </a:rPr>
              <a:t>172</a:t>
            </a:r>
            <a:r>
              <a:rPr lang="en-GB" sz="1100" dirty="0">
                <a:solidFill>
                  <a:sysClr val="windowText" lastClr="000000"/>
                </a:solidFill>
              </a:rPr>
              <a:t> irrelevant papers excluded:</a:t>
            </a:r>
          </a:p>
          <a:p>
            <a:pPr algn="ctr"/>
            <a:endParaRPr lang="en-GB" sz="1100" dirty="0">
              <a:solidFill>
                <a:sysClr val="windowText" lastClr="000000"/>
              </a:solidFill>
            </a:endParaRPr>
          </a:p>
          <a:p>
            <a:pPr algn="ctr"/>
            <a:r>
              <a:rPr lang="en-GB" dirty="0">
                <a:solidFill>
                  <a:sysClr val="windowText" lastClr="000000"/>
                </a:solidFill>
              </a:rPr>
              <a:t>unrelated to health care costs: 43</a:t>
            </a:r>
          </a:p>
          <a:p>
            <a:pPr algn="ctr"/>
            <a:r>
              <a:rPr lang="en-GB" dirty="0">
                <a:solidFill>
                  <a:sysClr val="windowText" lastClr="000000"/>
                </a:solidFill>
              </a:rPr>
              <a:t>focus is economic evaluation rather than costing: 11</a:t>
            </a:r>
          </a:p>
          <a:p>
            <a:pPr algn="ctr"/>
            <a:r>
              <a:rPr lang="en-GB" dirty="0">
                <a:solidFill>
                  <a:sysClr val="windowText" lastClr="000000"/>
                </a:solidFill>
              </a:rPr>
              <a:t>no discussion of costing methods: 117</a:t>
            </a:r>
          </a:p>
          <a:p>
            <a:pPr algn="ctr"/>
            <a:r>
              <a:rPr lang="en-GB" dirty="0">
                <a:solidFill>
                  <a:sysClr val="windowText" lastClr="000000"/>
                </a:solidFill>
              </a:rPr>
              <a:t>Erratum of previous paper: 1</a:t>
            </a:r>
          </a:p>
          <a:p>
            <a:pPr algn="ctr"/>
            <a:endParaRPr lang="en-GB" sz="1100" dirty="0">
              <a:solidFill>
                <a:sysClr val="windowText" lastClr="000000"/>
              </a:solidFill>
            </a:endParaRPr>
          </a:p>
          <a:p>
            <a:pPr algn="ctr"/>
            <a:r>
              <a:rPr lang="en-GB" b="1" dirty="0">
                <a:solidFill>
                  <a:sysClr val="windowText" lastClr="000000"/>
                </a:solidFill>
              </a:rPr>
              <a:t>18</a:t>
            </a:r>
            <a:r>
              <a:rPr lang="en-GB" dirty="0">
                <a:solidFill>
                  <a:sysClr val="windowText" lastClr="000000"/>
                </a:solidFill>
              </a:rPr>
              <a:t> papers for which abstract was unavailable</a:t>
            </a:r>
            <a:endParaRPr lang="en-GB" sz="1100" dirty="0">
              <a:solidFill>
                <a:sysClr val="windowText" lastClr="000000"/>
              </a:solidFill>
            </a:endParaRPr>
          </a:p>
        </p:txBody>
      </p:sp>
      <p:cxnSp>
        <p:nvCxnSpPr>
          <p:cNvPr id="24" name="Straight Arrow Connector 23"/>
          <p:cNvCxnSpPr>
            <a:stCxn id="17" idx="2"/>
            <a:endCxn id="19" idx="0"/>
          </p:cNvCxnSpPr>
          <p:nvPr/>
        </p:nvCxnSpPr>
        <p:spPr>
          <a:xfrm flipH="1">
            <a:off x="4156280" y="5015386"/>
            <a:ext cx="7470" cy="860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itle 79"/>
          <p:cNvSpPr>
            <a:spLocks noGrp="1"/>
          </p:cNvSpPr>
          <p:nvPr>
            <p:ph type="title"/>
          </p:nvPr>
        </p:nvSpPr>
        <p:spPr/>
        <p:txBody>
          <a:bodyPr/>
          <a:lstStyle/>
          <a:p>
            <a:r>
              <a:rPr lang="en-GB" dirty="0"/>
              <a:t>Search Strategy</a:t>
            </a:r>
          </a:p>
        </p:txBody>
      </p:sp>
      <p:sp>
        <p:nvSpPr>
          <p:cNvPr id="66" name="Rectangle 65"/>
          <p:cNvSpPr/>
          <p:nvPr/>
        </p:nvSpPr>
        <p:spPr>
          <a:xfrm>
            <a:off x="3275856" y="2893518"/>
            <a:ext cx="1782468" cy="4315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514</a:t>
            </a:r>
            <a:r>
              <a:rPr lang="en-GB" sz="1100" dirty="0"/>
              <a:t> papers downloaded</a:t>
            </a:r>
          </a:p>
        </p:txBody>
      </p:sp>
      <p:cxnSp>
        <p:nvCxnSpPr>
          <p:cNvPr id="69" name="Straight Arrow Connector 68"/>
          <p:cNvCxnSpPr>
            <a:stCxn id="66" idx="3"/>
            <a:endCxn id="9" idx="1"/>
          </p:cNvCxnSpPr>
          <p:nvPr/>
        </p:nvCxnSpPr>
        <p:spPr>
          <a:xfrm flipV="1">
            <a:off x="5058324" y="3109292"/>
            <a:ext cx="4791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74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l="21964" t="21600" r="54283" b="26561"/>
          <a:stretch/>
        </p:blipFill>
        <p:spPr>
          <a:xfrm>
            <a:off x="1115616" y="1381932"/>
            <a:ext cx="6768752" cy="5240324"/>
          </a:xfrm>
          <a:prstGeom prst="rect">
            <a:avLst/>
          </a:prstGeom>
        </p:spPr>
      </p:pic>
      <p:graphicFrame>
        <p:nvGraphicFramePr>
          <p:cNvPr id="5" name="Chart 4">
            <a:extLst>
              <a:ext uri="{FF2B5EF4-FFF2-40B4-BE49-F238E27FC236}">
                <a16:creationId xmlns:a16="http://schemas.microsoft.com/office/drawing/2014/main" id="{00000000-0008-0000-1B00-000003000000}"/>
              </a:ext>
            </a:extLst>
          </p:cNvPr>
          <p:cNvGraphicFramePr>
            <a:graphicFrameLocks/>
          </p:cNvGraphicFramePr>
          <p:nvPr>
            <p:extLst/>
          </p:nvPr>
        </p:nvGraphicFramePr>
        <p:xfrm>
          <a:off x="251519" y="1268761"/>
          <a:ext cx="8640961"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p:txBody>
          <a:bodyPr/>
          <a:lstStyle/>
          <a:p>
            <a:r>
              <a:rPr lang="en-GB" sz="4000" dirty="0"/>
              <a:t>When has guidance been published?</a:t>
            </a:r>
          </a:p>
        </p:txBody>
      </p:sp>
    </p:spTree>
    <p:extLst>
      <p:ext uri="{BB962C8B-B14F-4D97-AF65-F5344CB8AC3E}">
        <p14:creationId xmlns:p14="http://schemas.microsoft.com/office/powerpoint/2010/main" val="153924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2" y="0"/>
            <a:ext cx="9144000" cy="2996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1"/>
          <p:cNvSpPr txBox="1">
            <a:spLocks/>
          </p:cNvSpPr>
          <p:nvPr/>
        </p:nvSpPr>
        <p:spPr>
          <a:xfrm>
            <a:off x="221238" y="188640"/>
            <a:ext cx="2761373" cy="2402755"/>
          </a:xfrm>
          <a:prstGeom prst="rect">
            <a:avLst/>
          </a:prstGeom>
        </p:spPr>
        <p:txBody>
          <a:bodyPr/>
          <a:lstStyle>
            <a:lvl1pPr algn="l" defTabSz="914400" rtl="0" eaLnBrk="1" latinLnBrk="0" hangingPunct="1">
              <a:spcBef>
                <a:spcPct val="0"/>
              </a:spcBef>
              <a:buNone/>
              <a:defRPr sz="4400" kern="1200">
                <a:solidFill>
                  <a:srgbClr val="002060"/>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a:ea typeface="+mj-ea"/>
                <a:cs typeface="+mj-cs"/>
              </a:rPr>
              <a:t>What countries/ areas does the existing guidance concern?</a:t>
            </a:r>
          </a:p>
        </p:txBody>
      </p:sp>
      <p:pic>
        <p:nvPicPr>
          <p:cNvPr id="9" name="Picture 8"/>
          <p:cNvPicPr>
            <a:picLocks noChangeAspect="1"/>
          </p:cNvPicPr>
          <p:nvPr/>
        </p:nvPicPr>
        <p:blipFill rotWithShape="1">
          <a:blip r:embed="rId3"/>
          <a:srcRect l="46724" t="14604" r="44909" b="73142"/>
          <a:stretch/>
        </p:blipFill>
        <p:spPr>
          <a:xfrm>
            <a:off x="216032" y="5115359"/>
            <a:ext cx="3145815" cy="1634300"/>
          </a:xfrm>
          <a:prstGeom prst="rect">
            <a:avLst/>
          </a:prstGeom>
        </p:spPr>
      </p:pic>
      <p:pic>
        <p:nvPicPr>
          <p:cNvPr id="2" name="Picture 1"/>
          <p:cNvPicPr>
            <a:picLocks noChangeAspect="1"/>
          </p:cNvPicPr>
          <p:nvPr/>
        </p:nvPicPr>
        <p:blipFill rotWithShape="1">
          <a:blip r:embed="rId4"/>
          <a:srcRect l="2809" t="4046" r="69097" b="3076"/>
          <a:stretch/>
        </p:blipFill>
        <p:spPr>
          <a:xfrm>
            <a:off x="3352981" y="63717"/>
            <a:ext cx="5755523" cy="6749659"/>
          </a:xfrm>
          <a:prstGeom prst="rect">
            <a:avLst/>
          </a:prstGeom>
        </p:spPr>
      </p:pic>
    </p:spTree>
    <p:extLst>
      <p:ext uri="{BB962C8B-B14F-4D97-AF65-F5344CB8AC3E}">
        <p14:creationId xmlns:p14="http://schemas.microsoft.com/office/powerpoint/2010/main" val="408232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905"/>
            <a:ext cx="8255620" cy="953293"/>
          </a:xfrm>
        </p:spPr>
        <p:txBody>
          <a:bodyPr/>
          <a:lstStyle/>
          <a:p>
            <a:r>
              <a:rPr lang="en-GB" sz="3600" dirty="0"/>
              <a:t>What types of issues are addressed by current guidance?</a:t>
            </a:r>
          </a:p>
        </p:txBody>
      </p:sp>
      <p:pic>
        <p:nvPicPr>
          <p:cNvPr id="5" name="Picture 4"/>
          <p:cNvPicPr>
            <a:picLocks noChangeAspect="1"/>
          </p:cNvPicPr>
          <p:nvPr/>
        </p:nvPicPr>
        <p:blipFill rotWithShape="1">
          <a:blip r:embed="rId3"/>
          <a:srcRect l="452" t="4640" r="48978" b="7521"/>
          <a:stretch/>
        </p:blipFill>
        <p:spPr>
          <a:xfrm>
            <a:off x="251519" y="1340768"/>
            <a:ext cx="8648043" cy="5328592"/>
          </a:xfrm>
          <a:prstGeom prst="rect">
            <a:avLst/>
          </a:prstGeom>
        </p:spPr>
      </p:pic>
    </p:spTree>
    <p:extLst>
      <p:ext uri="{BB962C8B-B14F-4D97-AF65-F5344CB8AC3E}">
        <p14:creationId xmlns:p14="http://schemas.microsoft.com/office/powerpoint/2010/main" val="371844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7392" y="5504717"/>
            <a:ext cx="10713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Other analysis</a:t>
            </a:r>
          </a:p>
        </p:txBody>
      </p:sp>
      <p:sp>
        <p:nvSpPr>
          <p:cNvPr id="2" name="Title 1"/>
          <p:cNvSpPr>
            <a:spLocks noGrp="1"/>
          </p:cNvSpPr>
          <p:nvPr>
            <p:ph type="title"/>
          </p:nvPr>
        </p:nvSpPr>
        <p:spPr/>
        <p:txBody>
          <a:bodyPr/>
          <a:lstStyle/>
          <a:p>
            <a:r>
              <a:rPr lang="en-GB" sz="4000" dirty="0"/>
              <a:t>Does any analysis underlie guidance?</a:t>
            </a:r>
          </a:p>
        </p:txBody>
      </p:sp>
      <p:sp>
        <p:nvSpPr>
          <p:cNvPr id="8" name="Rectangle 7"/>
          <p:cNvSpPr/>
          <p:nvPr/>
        </p:nvSpPr>
        <p:spPr>
          <a:xfrm>
            <a:off x="251520" y="4910681"/>
            <a:ext cx="288031"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53652" y="5530038"/>
            <a:ext cx="288031"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45863" y="5235165"/>
            <a:ext cx="288031"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539054" y="4880193"/>
            <a:ext cx="22719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Empirical comparison / validation</a:t>
            </a:r>
          </a:p>
        </p:txBody>
      </p:sp>
      <p:sp>
        <p:nvSpPr>
          <p:cNvPr id="15" name="TextBox 14"/>
          <p:cNvSpPr txBox="1"/>
          <p:nvPr/>
        </p:nvSpPr>
        <p:spPr>
          <a:xfrm>
            <a:off x="532232" y="5207557"/>
            <a:ext cx="201337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Case study / worked example</a:t>
            </a:r>
          </a:p>
        </p:txBody>
      </p:sp>
      <p:sp>
        <p:nvSpPr>
          <p:cNvPr id="16" name="Rectangle 15"/>
          <p:cNvSpPr/>
          <p:nvPr/>
        </p:nvSpPr>
        <p:spPr>
          <a:xfrm>
            <a:off x="251023" y="5827448"/>
            <a:ext cx="288031" cy="21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532232" y="5796960"/>
            <a:ext cx="88857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No analysis</a:t>
            </a:r>
          </a:p>
        </p:txBody>
      </p:sp>
      <p:graphicFrame>
        <p:nvGraphicFramePr>
          <p:cNvPr id="20" name="Chart 19">
            <a:extLst>
              <a:ext uri="{FF2B5EF4-FFF2-40B4-BE49-F238E27FC236}">
                <a16:creationId xmlns:a16="http://schemas.microsoft.com/office/drawing/2014/main" id="{00000000-0008-0000-1B00-000008000000}"/>
              </a:ext>
            </a:extLst>
          </p:cNvPr>
          <p:cNvGraphicFramePr>
            <a:graphicFrameLocks/>
          </p:cNvGraphicFramePr>
          <p:nvPr>
            <p:extLst/>
          </p:nvPr>
        </p:nvGraphicFramePr>
        <p:xfrm>
          <a:off x="3059832" y="1268760"/>
          <a:ext cx="3103268" cy="2819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00000000-0008-0000-1B00-000009000000}"/>
              </a:ext>
            </a:extLst>
          </p:cNvPr>
          <p:cNvGraphicFramePr>
            <a:graphicFrameLocks/>
          </p:cNvGraphicFramePr>
          <p:nvPr>
            <p:extLst/>
          </p:nvPr>
        </p:nvGraphicFramePr>
        <p:xfrm>
          <a:off x="5947077" y="1268760"/>
          <a:ext cx="3152929"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00000000-0008-0000-1B00-00000A000000}"/>
              </a:ext>
            </a:extLst>
          </p:cNvPr>
          <p:cNvGraphicFramePr>
            <a:graphicFrameLocks/>
          </p:cNvGraphicFramePr>
          <p:nvPr>
            <p:extLst/>
          </p:nvPr>
        </p:nvGraphicFramePr>
        <p:xfrm>
          <a:off x="-26992" y="1268760"/>
          <a:ext cx="3271406" cy="2736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00000000-0008-0000-1B00-00000B000000}"/>
              </a:ext>
            </a:extLst>
          </p:cNvPr>
          <p:cNvGraphicFramePr>
            <a:graphicFrameLocks/>
          </p:cNvGraphicFramePr>
          <p:nvPr>
            <p:extLst/>
          </p:nvPr>
        </p:nvGraphicFramePr>
        <p:xfrm>
          <a:off x="6317067" y="4185256"/>
          <a:ext cx="2627005" cy="26727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EC26958B-0C8A-42FC-AE91-845F7A93FE59}"/>
              </a:ext>
            </a:extLst>
          </p:cNvPr>
          <p:cNvGraphicFramePr>
            <a:graphicFrameLocks/>
          </p:cNvGraphicFramePr>
          <p:nvPr>
            <p:extLst/>
          </p:nvPr>
        </p:nvGraphicFramePr>
        <p:xfrm>
          <a:off x="3067728" y="4136745"/>
          <a:ext cx="3103825" cy="27212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8340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HCC PPT Template(1aNov2016)_16.09.22" id="{3093C1EA-234A-6740-B18B-FE03E92203A5}" vid="{610A91A9-09D5-A449-9416-30F209197C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GHCC PPT Template(1aNov2016)_16.09.22</Template>
  <TotalTime>584</TotalTime>
  <Words>1259</Words>
  <Application>Microsoft Office PowerPoint</Application>
  <PresentationFormat>On-screen Show (4:3)</PresentationFormat>
  <Paragraphs>196</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Review of existing guidance on costing</vt:lpstr>
      <vt:lpstr>Introduction</vt:lpstr>
      <vt:lpstr>Costing Tools – not included in the review</vt:lpstr>
      <vt:lpstr>Search Strategy</vt:lpstr>
      <vt:lpstr>Search Strategy</vt:lpstr>
      <vt:lpstr>When has guidance been published?</vt:lpstr>
      <vt:lpstr>PowerPoint Presentation</vt:lpstr>
      <vt:lpstr>What types of issues are addressed by current guidance?</vt:lpstr>
      <vt:lpstr>Does any analysis underlie guidance?</vt:lpstr>
      <vt:lpstr>What diseases are covered?</vt:lpstr>
      <vt:lpstr>HIV and TB-specific guidance</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Sedona Sweeney</dc:creator>
  <cp:lastModifiedBy>Sedona Sweeney</cp:lastModifiedBy>
  <cp:revision>41</cp:revision>
  <dcterms:created xsi:type="dcterms:W3CDTF">2016-11-02T14:33:45Z</dcterms:created>
  <dcterms:modified xsi:type="dcterms:W3CDTF">2019-01-09T17:56:46Z</dcterms:modified>
</cp:coreProperties>
</file>